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2.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Lst>
  <p:sldSz cy="9906000" cx="685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2.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2.xml><?xml version="1.0" encoding="utf-8"?>
<a:tblStyleLst xmlns:a="http://schemas.openxmlformats.org/drawingml/2006/main" xmlns:r="http://schemas.openxmlformats.org/officeDocument/2006/relationships" def="{90651C3A-4460-11DB-9652-00E08161165F}">
  <a:tblStyle styleId="{194A03E0-E4A5-4CE2-8E35-807F83C99F02}"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CECE7"/>
          </a:solidFill>
        </a:fill>
      </a:tcStyle>
    </a:wholeTbl>
    <a:band1H>
      <a:tcTxStyle b="off" i="off"/>
      <a:tcStyle>
        <a:fill>
          <a:solidFill>
            <a:srgbClr val="F8D6CC"/>
          </a:solidFill>
        </a:fill>
      </a:tcStyle>
    </a:band1H>
    <a:band2H>
      <a:tcTxStyle b="off" i="off"/>
    </a:band2H>
    <a:band1V>
      <a:tcTxStyle b="off" i="off"/>
      <a:tcStyle>
        <a:fill>
          <a:solidFill>
            <a:srgbClr val="F8D6CC"/>
          </a:solidFill>
        </a:fill>
      </a:tcStyle>
    </a:band1V>
    <a:band2V>
      <a:tcTxStyle b="off" i="off"/>
    </a:band2V>
    <a:lastCol>
      <a:tcTxStyle b="on" i="off">
        <a:font>
          <a:latin typeface="Calibri"/>
          <a:ea typeface="Calibri"/>
          <a:cs typeface="Calibri"/>
        </a:font>
        <a:schemeClr val="lt1"/>
      </a:tcTxStyle>
      <a:tcStyle>
        <a:fill>
          <a:solidFill>
            <a:schemeClr val="accent2"/>
          </a:solidFill>
        </a:fill>
      </a:tcStyle>
    </a:lastCol>
    <a:firstCol>
      <a:tcTxStyle b="on" i="off">
        <a:font>
          <a:latin typeface="Calibri"/>
          <a:ea typeface="Calibri"/>
          <a:cs typeface="Calibri"/>
        </a:font>
        <a:schemeClr val="lt1"/>
      </a:tcTxStyle>
      <a:tcStyle>
        <a:fill>
          <a:solidFill>
            <a:schemeClr val="accent2"/>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2"/>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2"/>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2.xml"/><Relationship Id="rId3" Type="http://schemas.openxmlformats.org/officeDocument/2006/relationships/tableStyles" Target="tableStyles2.xml"/><Relationship Id="rId4" Type="http://schemas.openxmlformats.org/officeDocument/2006/relationships/slideMaster" Target="slideMasters/slideMaster1.xml"/><Relationship Id="rId10" Type="http://schemas.openxmlformats.org/officeDocument/2006/relationships/slide" Target="slides/slide5.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7" name="Google Shape;87;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0" name="Google Shape;100;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 name="Google Shape;10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3" name="Google Shape;113;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7"/>
          <p:cNvSpPr txBox="1"/>
          <p:nvPr>
            <p:ph type="ctrTitle"/>
          </p:nvPr>
        </p:nvSpPr>
        <p:spPr>
          <a:xfrm>
            <a:off x="514350" y="1621191"/>
            <a:ext cx="5829300" cy="344875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7"/>
          <p:cNvSpPr txBox="1"/>
          <p:nvPr>
            <p:ph idx="1" type="subTitle"/>
          </p:nvPr>
        </p:nvSpPr>
        <p:spPr>
          <a:xfrm>
            <a:off x="857250" y="5202944"/>
            <a:ext cx="5143500" cy="2391656"/>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19" name="Google Shape;19;p7"/>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7"/>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7"/>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8"/>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8"/>
          <p:cNvSpPr txBox="1"/>
          <p:nvPr>
            <p:ph idx="1" type="body"/>
          </p:nvPr>
        </p:nvSpPr>
        <p:spPr>
          <a:xfrm>
            <a:off x="471488" y="2637014"/>
            <a:ext cx="5915025"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5" name="Google Shape;25;p8"/>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8"/>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8"/>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9"/>
          <p:cNvSpPr txBox="1"/>
          <p:nvPr>
            <p:ph type="title"/>
          </p:nvPr>
        </p:nvSpPr>
        <p:spPr>
          <a:xfrm>
            <a:off x="467916" y="2469624"/>
            <a:ext cx="5915025" cy="41206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9"/>
          <p:cNvSpPr txBox="1"/>
          <p:nvPr>
            <p:ph idx="1" type="body"/>
          </p:nvPr>
        </p:nvSpPr>
        <p:spPr>
          <a:xfrm>
            <a:off x="467916" y="6629226"/>
            <a:ext cx="5915025" cy="216693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sz="1800">
                <a:solidFill>
                  <a:schemeClr val="dk1"/>
                </a:solidFil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31" name="Google Shape;31;p9"/>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9"/>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9"/>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10"/>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10"/>
          <p:cNvSpPr txBox="1"/>
          <p:nvPr>
            <p:ph idx="1" type="body"/>
          </p:nvPr>
        </p:nvSpPr>
        <p:spPr>
          <a:xfrm>
            <a:off x="471488" y="2637014"/>
            <a:ext cx="2914650"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7" name="Google Shape;37;p10"/>
          <p:cNvSpPr txBox="1"/>
          <p:nvPr>
            <p:ph idx="2" type="body"/>
          </p:nvPr>
        </p:nvSpPr>
        <p:spPr>
          <a:xfrm>
            <a:off x="3471863" y="2637014"/>
            <a:ext cx="2914650"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 name="Google Shape;38;p10"/>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0"/>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10"/>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11"/>
          <p:cNvSpPr txBox="1"/>
          <p:nvPr>
            <p:ph type="title"/>
          </p:nvPr>
        </p:nvSpPr>
        <p:spPr>
          <a:xfrm>
            <a:off x="472381"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1"/>
          <p:cNvSpPr txBox="1"/>
          <p:nvPr>
            <p:ph idx="1" type="body"/>
          </p:nvPr>
        </p:nvSpPr>
        <p:spPr>
          <a:xfrm>
            <a:off x="472381" y="2428347"/>
            <a:ext cx="2901255" cy="119009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4" name="Google Shape;44;p11"/>
          <p:cNvSpPr txBox="1"/>
          <p:nvPr>
            <p:ph idx="2" type="body"/>
          </p:nvPr>
        </p:nvSpPr>
        <p:spPr>
          <a:xfrm>
            <a:off x="472381" y="3618442"/>
            <a:ext cx="2901255" cy="532218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5" name="Google Shape;45;p11"/>
          <p:cNvSpPr txBox="1"/>
          <p:nvPr>
            <p:ph idx="3" type="body"/>
          </p:nvPr>
        </p:nvSpPr>
        <p:spPr>
          <a:xfrm>
            <a:off x="3471863" y="2428347"/>
            <a:ext cx="2915543" cy="119009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6" name="Google Shape;46;p11"/>
          <p:cNvSpPr txBox="1"/>
          <p:nvPr>
            <p:ph idx="4" type="body"/>
          </p:nvPr>
        </p:nvSpPr>
        <p:spPr>
          <a:xfrm>
            <a:off x="3471863" y="3618442"/>
            <a:ext cx="2915543" cy="532218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7" name="Google Shape;47;p11"/>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1"/>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1"/>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12"/>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2"/>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2"/>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12"/>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13"/>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3"/>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13"/>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14"/>
          <p:cNvSpPr txBox="1"/>
          <p:nvPr>
            <p:ph type="title"/>
          </p:nvPr>
        </p:nvSpPr>
        <p:spPr>
          <a:xfrm>
            <a:off x="472381" y="660400"/>
            <a:ext cx="2211884" cy="2311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14"/>
          <p:cNvSpPr txBox="1"/>
          <p:nvPr>
            <p:ph idx="1" type="body"/>
          </p:nvPr>
        </p:nvSpPr>
        <p:spPr>
          <a:xfrm>
            <a:off x="2915543" y="1426283"/>
            <a:ext cx="3471863" cy="7039681"/>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750"/>
              </a:spcBef>
              <a:spcAft>
                <a:spcPts val="0"/>
              </a:spcAft>
              <a:buClr>
                <a:schemeClr val="dk1"/>
              </a:buClr>
              <a:buSzPts val="2400"/>
              <a:buChar char="•"/>
              <a:defRPr sz="2400"/>
            </a:lvl1pPr>
            <a:lvl2pPr indent="-361950" lvl="1" marL="914400" algn="l">
              <a:lnSpc>
                <a:spcPct val="90000"/>
              </a:lnSpc>
              <a:spcBef>
                <a:spcPts val="375"/>
              </a:spcBef>
              <a:spcAft>
                <a:spcPts val="0"/>
              </a:spcAft>
              <a:buClr>
                <a:schemeClr val="dk1"/>
              </a:buClr>
              <a:buSzPts val="2100"/>
              <a:buChar char="•"/>
              <a:defRPr sz="2100"/>
            </a:lvl2pPr>
            <a:lvl3pPr indent="-342900" lvl="2" marL="1371600" algn="l">
              <a:lnSpc>
                <a:spcPct val="90000"/>
              </a:lnSpc>
              <a:spcBef>
                <a:spcPts val="375"/>
              </a:spcBef>
              <a:spcAft>
                <a:spcPts val="0"/>
              </a:spcAft>
              <a:buClr>
                <a:schemeClr val="dk1"/>
              </a:buClr>
              <a:buSzPts val="1800"/>
              <a:buChar char="•"/>
              <a:defRPr sz="1800"/>
            </a:lvl3pPr>
            <a:lvl4pPr indent="-323850" lvl="3" marL="1828800" algn="l">
              <a:lnSpc>
                <a:spcPct val="90000"/>
              </a:lnSpc>
              <a:spcBef>
                <a:spcPts val="375"/>
              </a:spcBef>
              <a:spcAft>
                <a:spcPts val="0"/>
              </a:spcAft>
              <a:buClr>
                <a:schemeClr val="dk1"/>
              </a:buClr>
              <a:buSzPts val="1500"/>
              <a:buChar char="•"/>
              <a:defRPr sz="1500"/>
            </a:lvl4pPr>
            <a:lvl5pPr indent="-323850" lvl="4" marL="2286000" algn="l">
              <a:lnSpc>
                <a:spcPct val="90000"/>
              </a:lnSpc>
              <a:spcBef>
                <a:spcPts val="375"/>
              </a:spcBef>
              <a:spcAft>
                <a:spcPts val="0"/>
              </a:spcAft>
              <a:buClr>
                <a:schemeClr val="dk1"/>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62" name="Google Shape;62;p14"/>
          <p:cNvSpPr txBox="1"/>
          <p:nvPr>
            <p:ph idx="2" type="body"/>
          </p:nvPr>
        </p:nvSpPr>
        <p:spPr>
          <a:xfrm>
            <a:off x="472381" y="2971800"/>
            <a:ext cx="2211884" cy="550562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63" name="Google Shape;63;p14"/>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4"/>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4"/>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15"/>
          <p:cNvSpPr txBox="1"/>
          <p:nvPr>
            <p:ph type="title"/>
          </p:nvPr>
        </p:nvSpPr>
        <p:spPr>
          <a:xfrm>
            <a:off x="472381" y="660400"/>
            <a:ext cx="2211884" cy="2311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5"/>
          <p:cNvSpPr/>
          <p:nvPr>
            <p:ph idx="2" type="pic"/>
          </p:nvPr>
        </p:nvSpPr>
        <p:spPr>
          <a:xfrm>
            <a:off x="2915543" y="1426283"/>
            <a:ext cx="3471863" cy="7039681"/>
          </a:xfrm>
          <a:prstGeom prst="rect">
            <a:avLst/>
          </a:prstGeom>
          <a:noFill/>
          <a:ln>
            <a:noFill/>
          </a:ln>
        </p:spPr>
      </p:sp>
      <p:sp>
        <p:nvSpPr>
          <p:cNvPr id="69" name="Google Shape;69;p15"/>
          <p:cNvSpPr txBox="1"/>
          <p:nvPr>
            <p:ph idx="1" type="body"/>
          </p:nvPr>
        </p:nvSpPr>
        <p:spPr>
          <a:xfrm>
            <a:off x="472381" y="2971800"/>
            <a:ext cx="2211884" cy="550562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70" name="Google Shape;70;p15"/>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5"/>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5"/>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16"/>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6"/>
          <p:cNvSpPr txBox="1"/>
          <p:nvPr>
            <p:ph idx="1" type="body"/>
          </p:nvPr>
        </p:nvSpPr>
        <p:spPr>
          <a:xfrm rot="5400000">
            <a:off x="286367" y="2822135"/>
            <a:ext cx="6285266" cy="59150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6" name="Google Shape;76;p16"/>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6"/>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6"/>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17"/>
          <p:cNvSpPr txBox="1"/>
          <p:nvPr>
            <p:ph type="title"/>
          </p:nvPr>
        </p:nvSpPr>
        <p:spPr>
          <a:xfrm rot="5400000">
            <a:off x="1449696" y="3985464"/>
            <a:ext cx="8394877" cy="147875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7"/>
          <p:cNvSpPr txBox="1"/>
          <p:nvPr>
            <p:ph idx="1" type="body"/>
          </p:nvPr>
        </p:nvSpPr>
        <p:spPr>
          <a:xfrm rot="5400000">
            <a:off x="-1550679" y="2549570"/>
            <a:ext cx="8394877" cy="4350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2" name="Google Shape;82;p17"/>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7"/>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7"/>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3.png"/><Relationship Id="rId2" Type="http://schemas.openxmlformats.org/officeDocument/2006/relationships/image" Target="../media/image5.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4" Type="http://schemas.openxmlformats.org/officeDocument/2006/relationships/theme" Target="../theme/theme1.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6"/>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6"/>
          <p:cNvSpPr txBox="1"/>
          <p:nvPr>
            <p:ph idx="1" type="body"/>
          </p:nvPr>
        </p:nvSpPr>
        <p:spPr>
          <a:xfrm>
            <a:off x="471488" y="2637014"/>
            <a:ext cx="5915025" cy="6285266"/>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8" name="Google Shape;8;p6"/>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6"/>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6"/>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lt-LT"/>
              <a:t>‹#›</a:t>
            </a:fld>
            <a:endParaRPr/>
          </a:p>
        </p:txBody>
      </p:sp>
      <p:grpSp>
        <p:nvGrpSpPr>
          <p:cNvPr id="11" name="Google Shape;11;p6"/>
          <p:cNvGrpSpPr/>
          <p:nvPr/>
        </p:nvGrpSpPr>
        <p:grpSpPr>
          <a:xfrm>
            <a:off x="1647825" y="116598"/>
            <a:ext cx="4797059" cy="699475"/>
            <a:chOff x="1647825" y="116598"/>
            <a:chExt cx="4797059" cy="699475"/>
          </a:xfrm>
        </p:grpSpPr>
        <p:pic>
          <p:nvPicPr>
            <p:cNvPr id="12" name="Google Shape;12;p6"/>
            <p:cNvPicPr preferRelativeResize="0"/>
            <p:nvPr/>
          </p:nvPicPr>
          <p:blipFill rotWithShape="1">
            <a:blip r:embed="rId1">
              <a:alphaModFix/>
            </a:blip>
            <a:srcRect b="0" l="0" r="0" t="0"/>
            <a:stretch/>
          </p:blipFill>
          <p:spPr>
            <a:xfrm>
              <a:off x="1647825" y="116598"/>
              <a:ext cx="2238376" cy="699475"/>
            </a:xfrm>
            <a:prstGeom prst="rect">
              <a:avLst/>
            </a:prstGeom>
            <a:noFill/>
            <a:ln>
              <a:noFill/>
            </a:ln>
          </p:spPr>
        </p:pic>
        <p:grpSp>
          <p:nvGrpSpPr>
            <p:cNvPr id="13" name="Google Shape;13;p6"/>
            <p:cNvGrpSpPr/>
            <p:nvPr/>
          </p:nvGrpSpPr>
          <p:grpSpPr>
            <a:xfrm>
              <a:off x="4490084" y="251694"/>
              <a:ext cx="1954800" cy="429282"/>
              <a:chOff x="6948932" y="861240"/>
              <a:chExt cx="1954800" cy="429282"/>
            </a:xfrm>
          </p:grpSpPr>
          <p:sp>
            <p:nvSpPr>
              <p:cNvPr id="14" name="Google Shape;14;p6"/>
              <p:cNvSpPr txBox="1"/>
              <p:nvPr/>
            </p:nvSpPr>
            <p:spPr>
              <a:xfrm>
                <a:off x="6948932" y="1090422"/>
                <a:ext cx="1954800" cy="200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lt-LT" sz="700" u="none" cap="none" strike="noStrike">
                    <a:solidFill>
                      <a:srgbClr val="1F2D29"/>
                    </a:solidFill>
                    <a:latin typeface="Montserrat Light"/>
                    <a:ea typeface="Montserrat Light"/>
                    <a:cs typeface="Montserrat Light"/>
                    <a:sym typeface="Montserrat Light"/>
                  </a:rPr>
                  <a:t>ORIENTAVIMOSI SPORTO KLUBAS</a:t>
                </a:r>
                <a:endParaRPr/>
              </a:p>
            </p:txBody>
          </p:sp>
          <p:pic>
            <p:nvPicPr>
              <p:cNvPr id="15" name="Google Shape;15;p6"/>
              <p:cNvPicPr preferRelativeResize="0"/>
              <p:nvPr/>
            </p:nvPicPr>
            <p:blipFill rotWithShape="1">
              <a:blip r:embed="rId2">
                <a:alphaModFix/>
              </a:blip>
              <a:srcRect b="58598" l="6919" r="25709" t="34338"/>
              <a:stretch/>
            </p:blipFill>
            <p:spPr>
              <a:xfrm>
                <a:off x="7029067" y="861240"/>
                <a:ext cx="1544999" cy="229181"/>
              </a:xfrm>
              <a:prstGeom prst="rect">
                <a:avLst/>
              </a:prstGeom>
              <a:noFill/>
              <a:ln>
                <a:noFill/>
              </a:ln>
            </p:spPr>
          </p:pic>
        </p:grpSp>
      </p:grpSp>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hyperlink" Target="https://orienteering.lt/wp-content/uploads/2022/01/2022-m.-Lietuvos-orientavimosi-sporto-begte-cempionatu-nuostatai.pdf"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hyperlink" Target="https://maps.trails.lt/maps/losf1136.jpg" TargetMode="External"/><Relationship Id="rId5" Type="http://schemas.openxmlformats.org/officeDocument/2006/relationships/hyperlink" Target="https://maps.trails.lt/maps/losf1135.jpg" TargetMode="External"/><Relationship Id="rId6"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hyperlink" Target="mailto:tadas.kazlauskas@outlook.com" TargetMode="External"/><Relationship Id="rId5" Type="http://schemas.openxmlformats.org/officeDocument/2006/relationships/hyperlink" Target="mailto:okfortunainfo@gmail.com" TargetMode="External"/><Relationship Id="rId6" Type="http://schemas.openxmlformats.org/officeDocument/2006/relationships/hyperlink" Target="https://www.facebook.com/FortunaOrienteering" TargetMode="External"/><Relationship Id="rId7"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3" name="Shape 123"/>
        <p:cNvGrpSpPr/>
        <p:nvPr/>
      </p:nvGrpSpPr>
      <p:grpSpPr>
        <a:xfrm>
          <a:off x="0" y="0"/>
          <a:ext cx="0" cy="0"/>
          <a:chOff x="0" y="0"/>
          <a:chExt cx="0" cy="0"/>
        </a:xfrm>
      </p:grpSpPr>
      <p:sp>
        <p:nvSpPr>
          <p:cNvPr id="124" name="Google Shape;124;p1"/>
          <p:cNvSpPr txBox="1"/>
          <p:nvPr/>
        </p:nvSpPr>
        <p:spPr>
          <a:xfrm>
            <a:off x="792683" y="1051696"/>
            <a:ext cx="54129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lt-LT" sz="1800" u="none" cap="none" strike="noStrike">
                <a:solidFill>
                  <a:schemeClr val="dk1"/>
                </a:solidFill>
                <a:latin typeface="Calibri"/>
                <a:ea typeface="Calibri"/>
                <a:cs typeface="Calibri"/>
                <a:sym typeface="Calibri"/>
              </a:rPr>
              <a:t>2022 m. Lietuvos orientavimosi sporto bėgte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lt-LT" sz="1800" u="none" cap="none" strike="noStrike">
                <a:solidFill>
                  <a:schemeClr val="dk1"/>
                </a:solidFill>
                <a:latin typeface="Calibri"/>
                <a:ea typeface="Calibri"/>
                <a:cs typeface="Calibri"/>
                <a:sym typeface="Calibri"/>
              </a:rPr>
              <a:t>čempionatas  ilgoje trasose</a:t>
            </a:r>
            <a:endParaRPr b="1" i="0" sz="1800" u="none" cap="none" strike="noStrike">
              <a:solidFill>
                <a:schemeClr val="dk1"/>
              </a:solidFill>
              <a:latin typeface="Calibri"/>
              <a:ea typeface="Calibri"/>
              <a:cs typeface="Calibri"/>
              <a:sym typeface="Calibri"/>
            </a:endParaRPr>
          </a:p>
        </p:txBody>
      </p:sp>
      <p:sp>
        <p:nvSpPr>
          <p:cNvPr id="125" name="Google Shape;125;p1"/>
          <p:cNvSpPr txBox="1"/>
          <p:nvPr/>
        </p:nvSpPr>
        <p:spPr>
          <a:xfrm>
            <a:off x="2214072" y="1975104"/>
            <a:ext cx="2106600" cy="650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lt-LT" sz="1800" u="none" cap="none" strike="noStrike">
                <a:solidFill>
                  <a:schemeClr val="dk1"/>
                </a:solidFill>
                <a:latin typeface="Calibri"/>
                <a:ea typeface="Calibri"/>
                <a:cs typeface="Calibri"/>
                <a:sym typeface="Calibri"/>
              </a:rPr>
              <a:t>INFORMACIJA NR.1</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lt-LT" sz="1800" u="none" cap="none" strike="noStrike">
                <a:solidFill>
                  <a:schemeClr val="dk1"/>
                </a:solidFill>
                <a:latin typeface="Calibri"/>
                <a:ea typeface="Calibri"/>
                <a:cs typeface="Calibri"/>
                <a:sym typeface="Calibri"/>
              </a:rPr>
              <a:t>2022 m. liepos 1</a:t>
            </a:r>
            <a:r>
              <a:rPr lang="lt-LT" sz="1800">
                <a:solidFill>
                  <a:schemeClr val="dk1"/>
                </a:solidFill>
                <a:latin typeface="Calibri"/>
                <a:ea typeface="Calibri"/>
                <a:cs typeface="Calibri"/>
                <a:sym typeface="Calibri"/>
              </a:rPr>
              <a:t>5</a:t>
            </a:r>
            <a:r>
              <a:rPr b="0" i="0" lang="lt-LT" sz="1800" u="none" cap="none" strike="noStrike">
                <a:solidFill>
                  <a:schemeClr val="dk1"/>
                </a:solidFill>
                <a:latin typeface="Calibri"/>
                <a:ea typeface="Calibri"/>
                <a:cs typeface="Calibri"/>
                <a:sym typeface="Calibri"/>
              </a:rPr>
              <a:t> d.</a:t>
            </a:r>
            <a:endParaRPr b="0" i="0" sz="1800" u="none" cap="none" strike="noStrike">
              <a:solidFill>
                <a:schemeClr val="dk1"/>
              </a:solidFill>
              <a:latin typeface="Calibri"/>
              <a:ea typeface="Calibri"/>
              <a:cs typeface="Calibri"/>
              <a:sym typeface="Calibri"/>
            </a:endParaRPr>
          </a:p>
        </p:txBody>
      </p:sp>
      <p:sp>
        <p:nvSpPr>
          <p:cNvPr id="126" name="Google Shape;126;p1"/>
          <p:cNvSpPr txBox="1"/>
          <p:nvPr/>
        </p:nvSpPr>
        <p:spPr>
          <a:xfrm>
            <a:off x="329175" y="2805174"/>
            <a:ext cx="5876400" cy="5461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dk1"/>
                </a:solidFill>
                <a:latin typeface="Calibri"/>
                <a:ea typeface="Calibri"/>
                <a:cs typeface="Calibri"/>
                <a:sym typeface="Calibri"/>
              </a:rPr>
              <a:t>Rengėjai</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Calibri"/>
                <a:ea typeface="Calibri"/>
                <a:cs typeface="Calibri"/>
                <a:sym typeface="Calibri"/>
              </a:rPr>
              <a:t>Varžybas organizuoja Lietuvos orientavimosi sporto federacija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Calibri"/>
                <a:ea typeface="Calibri"/>
                <a:cs typeface="Calibri"/>
                <a:sym typeface="Calibri"/>
              </a:rPr>
              <a:t>Varžybas vykdo Vilniaus m. orientavimosi sporto klubas “Fortūna”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Calibri"/>
                <a:ea typeface="Calibri"/>
                <a:cs typeface="Calibri"/>
                <a:sym typeface="Calibri"/>
              </a:rPr>
              <a:t>Varžybų direktorius: Tadas Kazlauskas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Calibri"/>
                <a:ea typeface="Calibri"/>
                <a:cs typeface="Calibri"/>
                <a:sym typeface="Calibri"/>
              </a:rPr>
              <a:t>Varžybų vyr. teisėjas: Gediminas Ranonis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Calibri"/>
                <a:ea typeface="Calibri"/>
                <a:cs typeface="Calibri"/>
                <a:sym typeface="Calibri"/>
              </a:rPr>
              <a:t>Žemėlapio autorius: Audrius Smilgius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Calibri"/>
                <a:ea typeface="Calibri"/>
                <a:cs typeface="Calibri"/>
                <a:sym typeface="Calibri"/>
              </a:rPr>
              <a:t>Trasų planuotojas: Edvardas Ščerbavičius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Calibri"/>
                <a:ea typeface="Calibri"/>
                <a:cs typeface="Calibri"/>
                <a:sym typeface="Calibri"/>
              </a:rPr>
              <a:t>Varžybų sekretorius: Gvidas Rūkas</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Calibri"/>
                <a:ea typeface="Calibri"/>
                <a:cs typeface="Calibri"/>
                <a:sym typeface="Calibri"/>
              </a:rPr>
              <a:t>LOSF varžybų patarėjas: Aurimas Murėnas</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Calibri"/>
                <a:ea typeface="Calibri"/>
                <a:cs typeface="Calibri"/>
                <a:sym typeface="Calibri"/>
              </a:rPr>
              <a:t>Varžybos vykdomos vadovaujantis </a:t>
            </a:r>
            <a:r>
              <a:rPr b="0" i="0" lang="lt-LT" sz="1400" u="sng" cap="none" strike="noStrike">
                <a:solidFill>
                  <a:schemeClr val="hlink"/>
                </a:solidFill>
                <a:latin typeface="Calibri"/>
                <a:ea typeface="Calibri"/>
                <a:cs typeface="Calibri"/>
                <a:sym typeface="Calibri"/>
                <a:hlinkClick r:id="rId4"/>
              </a:rPr>
              <a:t>2022 m. Lietuvos OS bėgte čempionatų nuostatais </a:t>
            </a:r>
            <a:r>
              <a:rPr b="0" i="0" lang="lt-LT" sz="1400" u="none" cap="none" strike="noStrike">
                <a:solidFill>
                  <a:schemeClr val="dk1"/>
                </a:solidFill>
                <a:latin typeface="Calibri"/>
                <a:ea typeface="Calibri"/>
                <a:cs typeface="Calibri"/>
                <a:sym typeface="Calibri"/>
              </a:rPr>
              <a:t>bei Lietuvos orientavimosi sporto federacijos patvirtintomis orientavimosi sporto varžybų taisyklėmis ir reikalavimais LOSF varžybų rengėjams.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dk1"/>
                </a:solidFill>
                <a:latin typeface="Calibri"/>
                <a:ea typeface="Calibri"/>
                <a:cs typeface="Calibri"/>
                <a:sym typeface="Calibri"/>
              </a:rPr>
              <a:t>Laikas, vieta ir programa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Calibri"/>
                <a:ea typeface="Calibri"/>
                <a:cs typeface="Calibri"/>
                <a:sym typeface="Calibri"/>
              </a:rPr>
              <a:t>Varžybų laikas: 2022 m. rugsėjo 17 d.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Calibri"/>
                <a:ea typeface="Calibri"/>
                <a:cs typeface="Calibri"/>
                <a:sym typeface="Calibri"/>
              </a:rPr>
              <a:t>Varžybų vieta: Dūkštų miškas, Vilniaus rajonas (Neries regioninis parkas).</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Calibri"/>
                <a:ea typeface="Calibri"/>
                <a:cs typeface="Calibri"/>
                <a:sym typeface="Calibri"/>
              </a:rPr>
              <a:t>GPS koordinatės: </a:t>
            </a:r>
            <a:r>
              <a:rPr b="0" i="0" lang="lt-LT" sz="1400" u="none" cap="none" strike="noStrike">
                <a:solidFill>
                  <a:srgbClr val="1F2D29"/>
                </a:solidFill>
                <a:latin typeface="Calibri"/>
                <a:ea typeface="Calibri"/>
                <a:cs typeface="Calibri"/>
                <a:sym typeface="Calibri"/>
              </a:rPr>
              <a:t>GPS: 54.805476, 24.984825.</a:t>
            </a:r>
            <a:endParaRPr b="0" i="0" sz="1400" u="none" cap="none" strike="noStrike">
              <a:solidFill>
                <a:schemeClr val="dk1"/>
              </a:solidFill>
              <a:latin typeface="Calibri"/>
              <a:ea typeface="Calibri"/>
              <a:cs typeface="Calibri"/>
              <a:sym typeface="Calibri"/>
            </a:endParaRPr>
          </a:p>
          <a:p>
            <a:pPr indent="0" lvl="0" marL="0" marR="0" rtl="0" algn="l">
              <a:lnSpc>
                <a:spcPct val="120000"/>
              </a:lnSpc>
              <a:spcBef>
                <a:spcPts val="1200"/>
              </a:spcBef>
              <a:spcAft>
                <a:spcPts val="0"/>
              </a:spcAft>
              <a:buClr>
                <a:schemeClr val="dk1"/>
              </a:buClr>
              <a:buSzPts val="990"/>
              <a:buFont typeface="Arial"/>
              <a:buNone/>
            </a:pPr>
            <a:r>
              <a:rPr b="0" i="0" lang="lt-LT" sz="1400" u="none" cap="none" strike="noStrike">
                <a:solidFill>
                  <a:srgbClr val="1F2D29"/>
                </a:solidFill>
                <a:latin typeface="Calibri"/>
                <a:ea typeface="Calibri"/>
                <a:cs typeface="Calibri"/>
                <a:sym typeface="Calibri"/>
              </a:rPr>
              <a:t>Automobilius statyti vadovaujantis varžybų organizatorių nurodymais ir ženklais vietose.</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5" name="Shape 95"/>
        <p:cNvGrpSpPr/>
        <p:nvPr/>
      </p:nvGrpSpPr>
      <p:grpSpPr>
        <a:xfrm>
          <a:off x="0" y="0"/>
          <a:ext cx="0" cy="0"/>
          <a:chOff x="0" y="0"/>
          <a:chExt cx="0" cy="0"/>
        </a:xfrm>
      </p:grpSpPr>
      <p:sp>
        <p:nvSpPr>
          <p:cNvPr id="96" name="Google Shape;96;p2"/>
          <p:cNvSpPr txBox="1"/>
          <p:nvPr/>
        </p:nvSpPr>
        <p:spPr>
          <a:xfrm>
            <a:off x="216409" y="1194816"/>
            <a:ext cx="5876400" cy="7828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400"/>
              <a:buFont typeface="Arial"/>
              <a:buNone/>
            </a:pPr>
            <a:r>
              <a:rPr b="1" i="0" lang="lt-LT" sz="1400" u="none" cap="none" strike="noStrike">
                <a:solidFill>
                  <a:schemeClr val="dk1"/>
                </a:solidFill>
                <a:latin typeface="Calibri"/>
                <a:ea typeface="Calibri"/>
                <a:cs typeface="Calibri"/>
                <a:sym typeface="Calibri"/>
              </a:rPr>
              <a:t>Programa</a:t>
            </a:r>
            <a:endParaRPr b="1">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400"/>
              <a:buFont typeface="Arial"/>
              <a:buNone/>
            </a:pPr>
            <a:r>
              <a:t/>
            </a:r>
            <a:endParaRPr b="1">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400"/>
              <a:buFont typeface="Arial"/>
              <a:buNone/>
            </a:pPr>
            <a:r>
              <a:rPr b="1" i="1" lang="lt-LT" sz="1400" u="none" cap="none" strike="noStrike">
                <a:solidFill>
                  <a:schemeClr val="dk1"/>
                </a:solidFill>
                <a:latin typeface="Calibri"/>
                <a:ea typeface="Calibri"/>
                <a:cs typeface="Calibri"/>
                <a:sym typeface="Calibri"/>
              </a:rPr>
              <a:t>Šeštadienis, </a:t>
            </a:r>
            <a:r>
              <a:rPr b="1" i="1" lang="lt-LT">
                <a:solidFill>
                  <a:schemeClr val="dk1"/>
                </a:solidFill>
                <a:latin typeface="Calibri"/>
                <a:ea typeface="Calibri"/>
                <a:cs typeface="Calibri"/>
                <a:sym typeface="Calibri"/>
              </a:rPr>
              <a:t>rugsėjo 17</a:t>
            </a:r>
            <a:r>
              <a:rPr b="1" i="1" lang="lt-LT" sz="1400" u="none" cap="none" strike="noStrike">
                <a:solidFill>
                  <a:schemeClr val="dk1"/>
                </a:solidFill>
                <a:latin typeface="Calibri"/>
                <a:ea typeface="Calibri"/>
                <a:cs typeface="Calibri"/>
                <a:sym typeface="Calibri"/>
              </a:rPr>
              <a:t> d.</a:t>
            </a:r>
            <a:endParaRPr b="1" i="1"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400"/>
              <a:buFont typeface="Arial"/>
              <a:buNone/>
            </a:pPr>
            <a:r>
              <a:rPr b="0" i="1" lang="lt-LT" sz="1400" u="none" cap="none" strike="noStrike">
                <a:solidFill>
                  <a:schemeClr val="dk1"/>
                </a:solidFill>
                <a:latin typeface="Calibri"/>
                <a:ea typeface="Calibri"/>
                <a:cs typeface="Calibri"/>
                <a:sym typeface="Calibri"/>
              </a:rPr>
              <a:t>1</a:t>
            </a:r>
            <a:r>
              <a:rPr i="1" lang="lt-LT">
                <a:solidFill>
                  <a:schemeClr val="dk1"/>
                </a:solidFill>
                <a:latin typeface="Calibri"/>
                <a:ea typeface="Calibri"/>
                <a:cs typeface="Calibri"/>
                <a:sym typeface="Calibri"/>
              </a:rPr>
              <a:t>1</a:t>
            </a:r>
            <a:r>
              <a:rPr b="0" i="1" lang="lt-LT" sz="1400" u="none" cap="none" strike="noStrike">
                <a:solidFill>
                  <a:schemeClr val="dk1"/>
                </a:solidFill>
                <a:latin typeface="Calibri"/>
                <a:ea typeface="Calibri"/>
                <a:cs typeface="Calibri"/>
                <a:sym typeface="Calibri"/>
              </a:rPr>
              <a:t>:00 - 1</a:t>
            </a:r>
            <a:r>
              <a:rPr i="1" lang="lt-LT">
                <a:solidFill>
                  <a:schemeClr val="dk1"/>
                </a:solidFill>
                <a:latin typeface="Calibri"/>
                <a:ea typeface="Calibri"/>
                <a:cs typeface="Calibri"/>
                <a:sym typeface="Calibri"/>
              </a:rPr>
              <a:t>2</a:t>
            </a:r>
            <a:r>
              <a:rPr b="0" i="1" lang="lt-LT" sz="1400" u="none" cap="none" strike="noStrike">
                <a:solidFill>
                  <a:schemeClr val="dk1"/>
                </a:solidFill>
                <a:latin typeface="Calibri"/>
                <a:ea typeface="Calibri"/>
                <a:cs typeface="Calibri"/>
                <a:sym typeface="Calibri"/>
              </a:rPr>
              <a:t>:30 - Atvykimas, registracija (varžybų centre)</a:t>
            </a:r>
            <a:endParaRPr b="0" i="1"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400"/>
              <a:buFont typeface="Arial"/>
              <a:buNone/>
            </a:pPr>
            <a:r>
              <a:rPr b="0" i="1" lang="lt-LT" sz="1400" u="none" cap="none" strike="noStrike">
                <a:solidFill>
                  <a:schemeClr val="dk1"/>
                </a:solidFill>
                <a:latin typeface="Calibri"/>
                <a:ea typeface="Calibri"/>
                <a:cs typeface="Calibri"/>
                <a:sym typeface="Calibri"/>
              </a:rPr>
              <a:t>1</a:t>
            </a:r>
            <a:r>
              <a:rPr i="1" lang="lt-LT">
                <a:solidFill>
                  <a:schemeClr val="dk1"/>
                </a:solidFill>
                <a:latin typeface="Calibri"/>
                <a:ea typeface="Calibri"/>
                <a:cs typeface="Calibri"/>
                <a:sym typeface="Calibri"/>
              </a:rPr>
              <a:t>2</a:t>
            </a:r>
            <a:r>
              <a:rPr b="0" i="1" lang="lt-LT" sz="1400" u="none" cap="none" strike="noStrike">
                <a:solidFill>
                  <a:schemeClr val="dk1"/>
                </a:solidFill>
                <a:latin typeface="Calibri"/>
                <a:ea typeface="Calibri"/>
                <a:cs typeface="Calibri"/>
                <a:sym typeface="Calibri"/>
              </a:rPr>
              <a:t>:30 - Varžybų atidarymas</a:t>
            </a:r>
            <a:endParaRPr b="0" i="1"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400"/>
              <a:buFont typeface="Arial"/>
              <a:buNone/>
            </a:pPr>
            <a:r>
              <a:rPr b="0" i="1" lang="lt-LT" sz="1400" u="none" cap="none" strike="noStrike">
                <a:solidFill>
                  <a:schemeClr val="dk1"/>
                </a:solidFill>
                <a:latin typeface="Calibri"/>
                <a:ea typeface="Calibri"/>
                <a:cs typeface="Calibri"/>
                <a:sym typeface="Calibri"/>
              </a:rPr>
              <a:t>1</a:t>
            </a:r>
            <a:r>
              <a:rPr i="1" lang="lt-LT">
                <a:solidFill>
                  <a:schemeClr val="dk1"/>
                </a:solidFill>
                <a:latin typeface="Calibri"/>
                <a:ea typeface="Calibri"/>
                <a:cs typeface="Calibri"/>
                <a:sym typeface="Calibri"/>
              </a:rPr>
              <a:t>3</a:t>
            </a:r>
            <a:r>
              <a:rPr b="0" i="1" lang="lt-LT" sz="1400" u="none" cap="none" strike="noStrike">
                <a:solidFill>
                  <a:schemeClr val="dk1"/>
                </a:solidFill>
                <a:latin typeface="Calibri"/>
                <a:ea typeface="Calibri"/>
                <a:cs typeface="Calibri"/>
                <a:sym typeface="Calibri"/>
              </a:rPr>
              <a:t>:00 - Lietuvos čempionato </a:t>
            </a:r>
            <a:r>
              <a:rPr i="1" lang="lt-LT">
                <a:solidFill>
                  <a:schemeClr val="dk1"/>
                </a:solidFill>
                <a:latin typeface="Calibri"/>
                <a:ea typeface="Calibri"/>
                <a:cs typeface="Calibri"/>
                <a:sym typeface="Calibri"/>
              </a:rPr>
              <a:t>ilgoje</a:t>
            </a:r>
            <a:r>
              <a:rPr b="0" i="1" lang="lt-LT" sz="1400" u="none" cap="none" strike="noStrike">
                <a:solidFill>
                  <a:schemeClr val="dk1"/>
                </a:solidFill>
                <a:latin typeface="Calibri"/>
                <a:ea typeface="Calibri"/>
                <a:cs typeface="Calibri"/>
                <a:sym typeface="Calibri"/>
              </a:rPr>
              <a:t> trasoje startas </a:t>
            </a:r>
            <a:r>
              <a:rPr i="1" lang="lt-LT">
                <a:solidFill>
                  <a:schemeClr val="dk1"/>
                </a:solidFill>
                <a:latin typeface="Calibri"/>
                <a:ea typeface="Calibri"/>
                <a:cs typeface="Calibri"/>
                <a:sym typeface="Calibri"/>
              </a:rPr>
              <a:t>visoms </a:t>
            </a:r>
            <a:r>
              <a:rPr b="0" i="1" lang="lt-LT" sz="1400" u="none" cap="none" strike="noStrike">
                <a:solidFill>
                  <a:schemeClr val="dk1"/>
                </a:solidFill>
                <a:latin typeface="Calibri"/>
                <a:ea typeface="Calibri"/>
                <a:cs typeface="Calibri"/>
                <a:sym typeface="Calibri"/>
              </a:rPr>
              <a:t>grupėms</a:t>
            </a:r>
            <a:endParaRPr b="0" i="1"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400"/>
              <a:buFont typeface="Arial"/>
              <a:buNone/>
            </a:pPr>
            <a:r>
              <a:rPr b="0" i="1" lang="lt-LT" sz="1400" u="none" cap="none" strike="noStrike">
                <a:solidFill>
                  <a:schemeClr val="dk1"/>
                </a:solidFill>
                <a:latin typeface="Calibri"/>
                <a:ea typeface="Calibri"/>
                <a:cs typeface="Calibri"/>
                <a:sym typeface="Calibri"/>
              </a:rPr>
              <a:t>1</a:t>
            </a:r>
            <a:r>
              <a:rPr i="1" lang="lt-LT">
                <a:solidFill>
                  <a:schemeClr val="dk1"/>
                </a:solidFill>
                <a:latin typeface="Calibri"/>
                <a:ea typeface="Calibri"/>
                <a:cs typeface="Calibri"/>
                <a:sym typeface="Calibri"/>
              </a:rPr>
              <a:t>7</a:t>
            </a:r>
            <a:r>
              <a:rPr b="0" i="1" lang="lt-LT" sz="1400" u="none" cap="none" strike="noStrike">
                <a:solidFill>
                  <a:schemeClr val="dk1"/>
                </a:solidFill>
                <a:latin typeface="Calibri"/>
                <a:ea typeface="Calibri"/>
                <a:cs typeface="Calibri"/>
                <a:sym typeface="Calibri"/>
              </a:rPr>
              <a:t>:00 - Lietuvos čempionato </a:t>
            </a:r>
            <a:r>
              <a:rPr i="1" lang="lt-LT">
                <a:solidFill>
                  <a:schemeClr val="dk1"/>
                </a:solidFill>
                <a:latin typeface="Calibri"/>
                <a:ea typeface="Calibri"/>
                <a:cs typeface="Calibri"/>
                <a:sym typeface="Calibri"/>
              </a:rPr>
              <a:t>ilgoje trasoje</a:t>
            </a:r>
            <a:r>
              <a:rPr b="0" i="1" lang="lt-LT" sz="1400" u="none" cap="none" strike="noStrike">
                <a:solidFill>
                  <a:schemeClr val="dk1"/>
                </a:solidFill>
                <a:latin typeface="Calibri"/>
                <a:ea typeface="Calibri"/>
                <a:cs typeface="Calibri"/>
                <a:sym typeface="Calibri"/>
              </a:rPr>
              <a:t> apdovanojimai</a:t>
            </a:r>
            <a:endParaRPr b="0" i="1"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dk1"/>
                </a:solidFill>
                <a:latin typeface="Calibri"/>
                <a:ea typeface="Calibri"/>
                <a:cs typeface="Calibri"/>
                <a:sym typeface="Calibri"/>
              </a:rPr>
              <a:t>Varžybų vietovė ir žemėlapis</a:t>
            </a:r>
            <a:endParaRPr b="1" i="0" sz="1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t/>
            </a:r>
            <a:endParaRPr b="1">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lt-LT">
                <a:solidFill>
                  <a:schemeClr val="dk1"/>
                </a:solidFill>
                <a:latin typeface="Calibri"/>
                <a:ea typeface="Calibri"/>
                <a:cs typeface="Calibri"/>
                <a:sym typeface="Calibri"/>
              </a:rPr>
              <a:t>Žemėlapio ribos – Neries dešinysis krantas, Vilniaus kelias, Dū</a:t>
            </a:r>
            <a:r>
              <a:rPr lang="lt-LT">
                <a:solidFill>
                  <a:schemeClr val="dk1"/>
                </a:solidFill>
                <a:latin typeface="Calibri"/>
                <a:ea typeface="Calibri"/>
                <a:cs typeface="Calibri"/>
                <a:sym typeface="Calibri"/>
              </a:rPr>
              <a:t>k</a:t>
            </a:r>
            <a:r>
              <a:rPr lang="lt-LT">
                <a:solidFill>
                  <a:schemeClr val="dk1"/>
                </a:solidFill>
                <a:latin typeface="Calibri"/>
                <a:ea typeface="Calibri"/>
                <a:cs typeface="Calibri"/>
                <a:sym typeface="Calibri"/>
              </a:rPr>
              <a:t>štų miestelis šiaurėje ir Elniakampio ežeras pietuose.</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lt-LT">
                <a:solidFill>
                  <a:schemeClr val="dk1"/>
                </a:solidFill>
                <a:latin typeface="Calibri"/>
                <a:ea typeface="Calibri"/>
                <a:cs typeface="Calibri"/>
                <a:sym typeface="Calibri"/>
              </a:rPr>
              <a:t>Miškas - daugiausia lapuočiai - brandūs ąžuolynai, klevynai ir alksnynai, </a:t>
            </a:r>
            <a:r>
              <a:rPr lang="lt-LT">
                <a:solidFill>
                  <a:schemeClr val="dk1"/>
                </a:solidFill>
                <a:latin typeface="Calibri"/>
                <a:ea typeface="Calibri"/>
                <a:cs typeface="Calibri"/>
                <a:sym typeface="Calibri"/>
              </a:rPr>
              <a:t>vidutinio bėgamumo pušynai su lapuočių pomiškiu. Proskynų nėra, kelių tinklas vidutinis.</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lt-LT">
                <a:solidFill>
                  <a:schemeClr val="dk1"/>
                </a:solidFill>
                <a:latin typeface="Calibri"/>
                <a:ea typeface="Calibri"/>
                <a:cs typeface="Calibri"/>
                <a:sym typeface="Calibri"/>
              </a:rPr>
              <a:t>Reljefas - Neries upės dešinio kranto šlaitai su griovomis, siekiančiomis 60m gylį, didžiausias perkritimas 80m. </a:t>
            </a:r>
            <a:r>
              <a:rPr lang="lt-LT">
                <a:solidFill>
                  <a:schemeClr val="dk1"/>
                </a:solidFill>
                <a:latin typeface="Calibri"/>
                <a:ea typeface="Calibri"/>
                <a:cs typeface="Calibri"/>
                <a:sym typeface="Calibri"/>
              </a:rPr>
              <a:t>Vakarinėje  žemėlapio dalyje - lėkštesni šlaitai su didelėmis raguvomis ir lomomis, r</a:t>
            </a:r>
            <a:r>
              <a:rPr lang="lt-LT">
                <a:solidFill>
                  <a:schemeClr val="dk1"/>
                </a:solidFill>
                <a:latin typeface="Calibri"/>
                <a:ea typeface="Calibri"/>
                <a:cs typeface="Calibri"/>
                <a:sym typeface="Calibri"/>
              </a:rPr>
              <a:t>ytinėje dalyje - statūs šlaitai su daugybe griovelių, pietinėje pusėje -  didelės pelkės ir mažų pelkučių masyvas.</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990"/>
              <a:buFont typeface="Arial"/>
              <a:buNone/>
            </a:pPr>
            <a:r>
              <a:rPr lang="lt-LT">
                <a:solidFill>
                  <a:srgbClr val="1F2D29"/>
                </a:solidFill>
                <a:latin typeface="Calibri"/>
                <a:ea typeface="Calibri"/>
                <a:cs typeface="Calibri"/>
                <a:sym typeface="Calibri"/>
              </a:rPr>
              <a:t>Ilgos trasos žemėlapio mastelis 1:15 000 - M/V grupėms ir 1:10 000 likusioms grupėms, horizontalių laiptas  - 5 m.</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lang="lt-LT">
                <a:solidFill>
                  <a:srgbClr val="1F2D29"/>
                </a:solidFill>
                <a:latin typeface="Calibri"/>
                <a:ea typeface="Calibri"/>
                <a:cs typeface="Calibri"/>
                <a:sym typeface="Calibri"/>
              </a:rPr>
              <a:t>Žemėlapis sudarytas </a:t>
            </a:r>
            <a:r>
              <a:rPr lang="lt-LT">
                <a:solidFill>
                  <a:srgbClr val="1F2D29"/>
                </a:solidFill>
                <a:latin typeface="Calibri"/>
                <a:ea typeface="Calibri"/>
                <a:cs typeface="Calibri"/>
                <a:sym typeface="Calibri"/>
              </a:rPr>
              <a:t>– 2021-2022 m., koreguotas 2022 m. gegužės-rugsėjo mėn. </a:t>
            </a:r>
            <a:br>
              <a:rPr lang="lt-LT">
                <a:solidFill>
                  <a:srgbClr val="1F2D29"/>
                </a:solidFill>
                <a:latin typeface="Calibri"/>
                <a:ea typeface="Calibri"/>
                <a:cs typeface="Calibri"/>
                <a:sym typeface="Calibri"/>
              </a:rPr>
            </a:br>
            <a:r>
              <a:rPr lang="lt-LT">
                <a:solidFill>
                  <a:srgbClr val="1F2D29"/>
                </a:solidFill>
                <a:latin typeface="Calibri"/>
                <a:ea typeface="Calibri"/>
                <a:cs typeface="Calibri"/>
                <a:sym typeface="Calibri"/>
              </a:rPr>
              <a:t>Žemėlapį sudarė:  Audrius Smilgius</a:t>
            </a:r>
            <a:endParaRPr i="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FF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dk1"/>
                </a:solidFill>
                <a:latin typeface="Calibri"/>
                <a:ea typeface="Calibri"/>
                <a:cs typeface="Calibri"/>
                <a:sym typeface="Calibri"/>
              </a:rPr>
              <a:t>Sen</a:t>
            </a:r>
            <a:r>
              <a:rPr b="1" lang="lt-LT">
                <a:solidFill>
                  <a:schemeClr val="dk1"/>
                </a:solidFill>
                <a:latin typeface="Calibri"/>
                <a:ea typeface="Calibri"/>
                <a:cs typeface="Calibri"/>
                <a:sym typeface="Calibri"/>
              </a:rPr>
              <a:t>i</a:t>
            </a:r>
            <a:r>
              <a:rPr b="1" i="0" lang="lt-LT" sz="1400" u="none" cap="none" strike="noStrike">
                <a:solidFill>
                  <a:schemeClr val="dk1"/>
                </a:solidFill>
                <a:latin typeface="Calibri"/>
                <a:ea typeface="Calibri"/>
                <a:cs typeface="Calibri"/>
                <a:sym typeface="Calibri"/>
              </a:rPr>
              <a:t> žemėlapi</a:t>
            </a:r>
            <a:r>
              <a:rPr b="1" lang="lt-LT">
                <a:solidFill>
                  <a:schemeClr val="dk1"/>
                </a:solidFill>
                <a:latin typeface="Calibri"/>
                <a:ea typeface="Calibri"/>
                <a:cs typeface="Calibri"/>
                <a:sym typeface="Calibri"/>
              </a:rPr>
              <a:t>ai</a:t>
            </a:r>
            <a:endParaRPr b="1">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t/>
            </a:r>
            <a:endParaRPr b="1">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1" lang="lt-LT" u="sng">
                <a:solidFill>
                  <a:schemeClr val="hlink"/>
                </a:solidFill>
                <a:latin typeface="Calibri"/>
                <a:ea typeface="Calibri"/>
                <a:cs typeface="Calibri"/>
                <a:sym typeface="Calibri"/>
                <a:hlinkClick r:id="rId4"/>
              </a:rPr>
              <a:t>https://maps.trails.lt/maps/losf1136.jpg</a:t>
            </a:r>
            <a:r>
              <a:rPr b="1" lang="lt-LT">
                <a:solidFill>
                  <a:schemeClr val="dk1"/>
                </a:solidFill>
                <a:latin typeface="Calibri"/>
                <a:ea typeface="Calibri"/>
                <a:cs typeface="Calibri"/>
                <a:sym typeface="Calibri"/>
              </a:rPr>
              <a:t> - Dūkštų Ąžuolynas</a:t>
            </a:r>
            <a:endParaRPr b="1">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1" lang="lt-LT" u="sng">
                <a:solidFill>
                  <a:schemeClr val="hlink"/>
                </a:solidFill>
                <a:latin typeface="Calibri"/>
                <a:ea typeface="Calibri"/>
                <a:cs typeface="Calibri"/>
                <a:sym typeface="Calibri"/>
                <a:hlinkClick r:id="rId5"/>
              </a:rPr>
              <a:t>https://maps.trails.lt/maps/losf1135.jpg</a:t>
            </a:r>
            <a:r>
              <a:rPr b="1" lang="lt-LT">
                <a:solidFill>
                  <a:schemeClr val="dk1"/>
                </a:solidFill>
                <a:latin typeface="Calibri"/>
                <a:ea typeface="Calibri"/>
                <a:cs typeface="Calibri"/>
                <a:sym typeface="Calibri"/>
              </a:rPr>
              <a:t> - Elniakampio miškas</a:t>
            </a:r>
            <a:endParaRPr b="1" i="0" sz="1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Calibri"/>
              <a:ea typeface="Calibri"/>
              <a:cs typeface="Calibri"/>
              <a:sym typeface="Calibri"/>
            </a:endParaRPr>
          </a:p>
        </p:txBody>
      </p:sp>
      <p:pic>
        <p:nvPicPr>
          <p:cNvPr id="97" name="Google Shape;97;p2"/>
          <p:cNvPicPr preferRelativeResize="0"/>
          <p:nvPr/>
        </p:nvPicPr>
        <p:blipFill rotWithShape="1">
          <a:blip r:embed="rId6">
            <a:alphaModFix/>
          </a:blip>
          <a:srcRect b="0" l="0" r="0" t="0"/>
          <a:stretch/>
        </p:blipFill>
        <p:spPr>
          <a:xfrm>
            <a:off x="1647825" y="116598"/>
            <a:ext cx="2238376" cy="6994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1" name="Shape 101"/>
        <p:cNvGrpSpPr/>
        <p:nvPr/>
      </p:nvGrpSpPr>
      <p:grpSpPr>
        <a:xfrm>
          <a:off x="0" y="0"/>
          <a:ext cx="0" cy="0"/>
          <a:chOff x="0" y="0"/>
          <a:chExt cx="0" cy="0"/>
        </a:xfrm>
      </p:grpSpPr>
      <p:sp>
        <p:nvSpPr>
          <p:cNvPr id="102" name="Google Shape;102;p3"/>
          <p:cNvSpPr txBox="1"/>
          <p:nvPr/>
        </p:nvSpPr>
        <p:spPr>
          <a:xfrm>
            <a:off x="216400" y="816876"/>
            <a:ext cx="5876400" cy="87120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400"/>
              <a:buFont typeface="Arial"/>
              <a:buNone/>
            </a:pPr>
            <a:r>
              <a:t/>
            </a:r>
            <a:endParaRPr b="1">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1400"/>
              <a:buFont typeface="Arial"/>
              <a:buNone/>
            </a:pPr>
            <a:r>
              <a:rPr b="1" lang="lt-LT">
                <a:solidFill>
                  <a:schemeClr val="dk1"/>
                </a:solidFill>
                <a:latin typeface="Calibri"/>
                <a:ea typeface="Calibri"/>
                <a:cs typeface="Calibri"/>
                <a:sym typeface="Calibri"/>
              </a:rPr>
              <a:t>Dalyviai</a:t>
            </a:r>
            <a:endParaRPr b="1">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1400"/>
              <a:buFont typeface="Arial"/>
              <a:buNone/>
            </a:pPr>
            <a:r>
              <a:t/>
            </a:r>
            <a:endParaRPr b="1">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400"/>
              <a:buFont typeface="Arial"/>
              <a:buNone/>
            </a:pPr>
            <a:r>
              <a:rPr lang="lt-LT">
                <a:solidFill>
                  <a:schemeClr val="dk1"/>
                </a:solidFill>
                <a:latin typeface="Calibri"/>
                <a:ea typeface="Calibri"/>
                <a:cs typeface="Calibri"/>
                <a:sym typeface="Calibri"/>
              </a:rPr>
              <a:t>Lietuvos čempionate gali dalyvauti ir kovoti dėl nugalėtojo vardo visi LOSF licenciją turintys Lietuvos Respublikos piliečiai bei užsienio šalių piliečiai, kurie yra deklaravę savo gyvenamąją vietą Lietuvoje iki 2022 m. sausio 1 d. Visi kiti dalyviai (neturintys LOSF licencijos ar netenkinantys reikalavimo dėl gyvenamosios vietos deklaravimo), varžybose startuoja be konkurencijos.</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400"/>
              <a:buFont typeface="Arial"/>
              <a:buNone/>
            </a:pPr>
            <a:r>
              <a:t/>
            </a:r>
            <a:endParaRPr>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1400"/>
              <a:buFont typeface="Arial"/>
              <a:buNone/>
            </a:pPr>
            <a:r>
              <a:rPr b="1" lang="lt-LT">
                <a:solidFill>
                  <a:schemeClr val="dk1"/>
                </a:solidFill>
                <a:latin typeface="Calibri"/>
                <a:ea typeface="Calibri"/>
                <a:cs typeface="Calibri"/>
                <a:sym typeface="Calibri"/>
              </a:rPr>
              <a:t>Grupės</a:t>
            </a:r>
            <a:endParaRPr b="1">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1400"/>
              <a:buFont typeface="Arial"/>
              <a:buNone/>
            </a:pPr>
            <a:r>
              <a:t/>
            </a:r>
            <a:endParaRPr b="1">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400"/>
              <a:buFont typeface="Arial"/>
              <a:buNone/>
            </a:pPr>
            <a:r>
              <a:rPr b="1" lang="lt-LT">
                <a:solidFill>
                  <a:schemeClr val="dk1"/>
                </a:solidFill>
                <a:latin typeface="Calibri"/>
                <a:ea typeface="Calibri"/>
                <a:cs typeface="Calibri"/>
                <a:sym typeface="Calibri"/>
              </a:rPr>
              <a:t> </a:t>
            </a:r>
            <a:r>
              <a:rPr lang="lt-LT">
                <a:solidFill>
                  <a:schemeClr val="dk1"/>
                </a:solidFill>
                <a:latin typeface="Calibri"/>
                <a:ea typeface="Calibri"/>
                <a:cs typeface="Calibri"/>
                <a:sym typeface="Calibri"/>
              </a:rPr>
              <a:t>V/M, V/M</a:t>
            </a:r>
            <a:r>
              <a:rPr b="1" lang="lt-LT">
                <a:solidFill>
                  <a:schemeClr val="dk1"/>
                </a:solidFill>
                <a:latin typeface="Calibri"/>
                <a:ea typeface="Calibri"/>
                <a:cs typeface="Calibri"/>
                <a:sym typeface="Calibri"/>
              </a:rPr>
              <a:t> </a:t>
            </a:r>
            <a:r>
              <a:rPr lang="lt-LT">
                <a:solidFill>
                  <a:schemeClr val="dk1"/>
                </a:solidFill>
                <a:latin typeface="Calibri"/>
                <a:ea typeface="Calibri"/>
                <a:cs typeface="Calibri"/>
                <a:sym typeface="Calibri"/>
              </a:rPr>
              <a:t>12, 14, 16, 18, 20, 23, 35, 40, 45, 50, 55, 60, 65, 70, 75, 80, 85. </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400"/>
              <a:buFont typeface="Arial"/>
              <a:buNone/>
            </a:pPr>
            <a:r>
              <a:t/>
            </a:r>
            <a:endParaRPr>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dk1"/>
                </a:solidFill>
                <a:latin typeface="Calibri"/>
                <a:ea typeface="Calibri"/>
                <a:cs typeface="Calibri"/>
                <a:sym typeface="Calibri"/>
              </a:rPr>
              <a:t>T</a:t>
            </a:r>
            <a:r>
              <a:rPr b="1" i="0" lang="lt-LT" sz="1400" u="none" cap="none" strike="noStrike">
                <a:solidFill>
                  <a:schemeClr val="dk1"/>
                </a:solidFill>
                <a:latin typeface="Calibri"/>
                <a:ea typeface="Calibri"/>
                <a:cs typeface="Calibri"/>
                <a:sym typeface="Calibri"/>
              </a:rPr>
              <a:t>rasos</a:t>
            </a:r>
            <a:endParaRPr b="1" i="0" sz="1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t/>
            </a:r>
            <a:endParaRPr b="1">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lang="lt-LT">
                <a:solidFill>
                  <a:schemeClr val="dk1"/>
                </a:solidFill>
                <a:latin typeface="Calibri"/>
                <a:ea typeface="Calibri"/>
                <a:cs typeface="Calibri"/>
                <a:sym typeface="Calibri"/>
              </a:rPr>
              <a:t>Ilgos</a:t>
            </a:r>
            <a:r>
              <a:rPr b="0" i="0" lang="lt-LT" sz="1400" u="none" cap="none" strike="noStrike">
                <a:solidFill>
                  <a:schemeClr val="dk1"/>
                </a:solidFill>
                <a:latin typeface="Calibri"/>
                <a:ea typeface="Calibri"/>
                <a:cs typeface="Calibri"/>
                <a:sym typeface="Calibri"/>
              </a:rPr>
              <a:t> tras</a:t>
            </a:r>
            <a:r>
              <a:rPr lang="lt-LT">
                <a:solidFill>
                  <a:schemeClr val="dk1"/>
                </a:solidFill>
                <a:latin typeface="Calibri"/>
                <a:ea typeface="Calibri"/>
                <a:cs typeface="Calibri"/>
                <a:sym typeface="Calibri"/>
              </a:rPr>
              <a:t>as</a:t>
            </a:r>
            <a:r>
              <a:rPr b="0" i="0" lang="lt-LT" sz="1400" u="none" cap="none" strike="noStrike">
                <a:solidFill>
                  <a:schemeClr val="dk1"/>
                </a:solidFill>
                <a:latin typeface="Calibri"/>
                <a:ea typeface="Calibri"/>
                <a:cs typeface="Calibri"/>
                <a:sym typeface="Calibri"/>
              </a:rPr>
              <a:t> ilgiai ir nugalėtojų laikai bus suplanuoti pagal galiojančius LOSF OS </a:t>
            </a:r>
            <a:r>
              <a:rPr b="0" i="0" lang="lt-LT" sz="1400" u="none" cap="none" strike="noStrike">
                <a:solidFill>
                  <a:schemeClr val="dk1"/>
                </a:solidFill>
                <a:latin typeface="Calibri"/>
                <a:ea typeface="Calibri"/>
                <a:cs typeface="Calibri"/>
                <a:sym typeface="Calibri"/>
              </a:rPr>
              <a:t>b</a:t>
            </a:r>
            <a:r>
              <a:rPr b="0" i="0" lang="lt-LT" sz="1400" u="none" cap="none" strike="noStrike">
                <a:solidFill>
                  <a:schemeClr val="dk1"/>
                </a:solidFill>
                <a:latin typeface="Calibri"/>
                <a:ea typeface="Calibri"/>
                <a:cs typeface="Calibri"/>
                <a:sym typeface="Calibri"/>
              </a:rPr>
              <a:t>ėgte varžybų taisyklių reikalavimus.</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lang="lt-LT">
                <a:solidFill>
                  <a:schemeClr val="dk1"/>
                </a:solidFill>
                <a:latin typeface="Calibri"/>
                <a:ea typeface="Calibri"/>
                <a:cs typeface="Calibri"/>
                <a:sym typeface="Calibri"/>
              </a:rPr>
              <a:t>Kontrolinis trasos įveikimo laikas - 3 val.</a:t>
            </a:r>
            <a:endParaRPr>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dk1"/>
                </a:solidFill>
                <a:latin typeface="Calibri"/>
                <a:ea typeface="Calibri"/>
                <a:cs typeface="Calibri"/>
                <a:sym typeface="Calibri"/>
              </a:rPr>
              <a:t>Rezultatų nustatymas </a:t>
            </a:r>
            <a:endParaRPr b="1" i="0" sz="1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t/>
            </a:r>
            <a:endParaRPr b="1">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lang="lt-LT">
                <a:solidFill>
                  <a:schemeClr val="dk1"/>
                </a:solidFill>
                <a:latin typeface="Calibri"/>
                <a:ea typeface="Calibri"/>
                <a:cs typeface="Calibri"/>
                <a:sym typeface="Calibri"/>
              </a:rPr>
              <a:t>Ilgos trasos</a:t>
            </a:r>
            <a:r>
              <a:rPr b="0" i="0" lang="lt-LT" sz="1400" u="none" cap="none" strike="noStrike">
                <a:solidFill>
                  <a:schemeClr val="dk1"/>
                </a:solidFill>
                <a:latin typeface="Calibri"/>
                <a:ea typeface="Calibri"/>
                <a:cs typeface="Calibri"/>
                <a:sym typeface="Calibri"/>
              </a:rPr>
              <a:t> varžybose, nugalėtojai nustatomi pagal trasos įveikimo laiką. M/V ir M/</a:t>
            </a:r>
            <a:r>
              <a:rPr lang="lt-LT">
                <a:solidFill>
                  <a:schemeClr val="dk1"/>
                </a:solidFill>
                <a:latin typeface="Calibri"/>
                <a:ea typeface="Calibri"/>
                <a:cs typeface="Calibri"/>
                <a:sym typeface="Calibri"/>
              </a:rPr>
              <a:t>V </a:t>
            </a:r>
            <a:r>
              <a:rPr b="0" i="0" lang="lt-LT" sz="1400" u="none" cap="none" strike="noStrike">
                <a:solidFill>
                  <a:schemeClr val="dk1"/>
                </a:solidFill>
                <a:latin typeface="Calibri"/>
                <a:ea typeface="Calibri"/>
                <a:cs typeface="Calibri"/>
                <a:sym typeface="Calibri"/>
              </a:rPr>
              <a:t>23 </a:t>
            </a:r>
            <a:r>
              <a:rPr lang="lt-LT">
                <a:solidFill>
                  <a:schemeClr val="dk1"/>
                </a:solidFill>
                <a:latin typeface="Calibri"/>
                <a:ea typeface="Calibri"/>
                <a:cs typeface="Calibri"/>
                <a:sym typeface="Calibri"/>
              </a:rPr>
              <a:t> amžiaus grupių </a:t>
            </a:r>
            <a:r>
              <a:rPr b="0" i="0" lang="lt-LT" sz="1400" u="none" cap="none" strike="noStrike">
                <a:solidFill>
                  <a:schemeClr val="dk1"/>
                </a:solidFill>
                <a:latin typeface="Calibri"/>
                <a:ea typeface="Calibri"/>
                <a:cs typeface="Calibri"/>
                <a:sym typeface="Calibri"/>
              </a:rPr>
              <a:t>dalyviai </a:t>
            </a:r>
            <a:r>
              <a:rPr lang="lt-LT">
                <a:solidFill>
                  <a:schemeClr val="dk1"/>
                </a:solidFill>
                <a:latin typeface="Calibri"/>
                <a:ea typeface="Calibri"/>
                <a:cs typeface="Calibri"/>
                <a:sym typeface="Calibri"/>
              </a:rPr>
              <a:t>startuoja bendrame protokole, varžosi toje pačioje trasoje, dalyvių rezultatai pateikiami bendrai, atskirai nurodant M/V 23 grupės dalyvių užimtą vietą savo grupėje</a:t>
            </a:r>
            <a:r>
              <a:rPr b="0" i="0" lang="lt-LT" sz="1400" u="none" cap="none" strike="noStrike">
                <a:solidFill>
                  <a:schemeClr val="dk1"/>
                </a:solidFill>
                <a:latin typeface="Calibri"/>
                <a:ea typeface="Calibri"/>
                <a:cs typeface="Calibri"/>
                <a:sym typeface="Calibri"/>
              </a:rPr>
              <a:t>.</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rPr b="1" lang="lt-LT">
                <a:solidFill>
                  <a:schemeClr val="dk1"/>
                </a:solidFill>
                <a:latin typeface="Calibri"/>
                <a:ea typeface="Calibri"/>
                <a:cs typeface="Calibri"/>
                <a:sym typeface="Calibri"/>
              </a:rPr>
              <a:t>Pasižymėjimas</a:t>
            </a:r>
            <a:endParaRPr b="1">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t/>
            </a:r>
            <a:endParaRPr b="1">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Calibri"/>
                <a:ea typeface="Calibri"/>
                <a:cs typeface="Calibri"/>
                <a:sym typeface="Calibri"/>
              </a:rPr>
              <a:t>Varžybose naudojama bekontaktė SportIdent pasižymėjimo sistema. Dalyviai, gali startuoti su nuosava SI kortele arba ją išsinuomoti iš varžybų vykdytojų. Nuomos mokestis 1 varžybų dienai </a:t>
            </a:r>
            <a:r>
              <a:rPr lang="lt-LT">
                <a:solidFill>
                  <a:schemeClr val="dk1"/>
                </a:solidFill>
                <a:latin typeface="Calibri"/>
                <a:ea typeface="Calibri"/>
                <a:cs typeface="Calibri"/>
                <a:sym typeface="Calibri"/>
              </a:rPr>
              <a:t>- </a:t>
            </a:r>
            <a:r>
              <a:rPr b="0" i="0" lang="lt-LT" sz="1400" u="none" cap="none" strike="noStrike">
                <a:solidFill>
                  <a:schemeClr val="dk1"/>
                </a:solidFill>
                <a:latin typeface="Calibri"/>
                <a:ea typeface="Calibri"/>
                <a:cs typeface="Calibri"/>
                <a:sym typeface="Calibri"/>
              </a:rPr>
              <a:t>1,5 €.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dk1"/>
                </a:solidFill>
                <a:latin typeface="Calibri"/>
                <a:ea typeface="Calibri"/>
                <a:cs typeface="Calibri"/>
                <a:sym typeface="Calibri"/>
              </a:rPr>
              <a:t>Registracija </a:t>
            </a:r>
            <a:endParaRPr b="1" i="0" sz="1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t/>
            </a:r>
            <a:endParaRPr b="1">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Calibri"/>
                <a:ea typeface="Calibri"/>
                <a:cs typeface="Calibri"/>
                <a:sym typeface="Calibri"/>
              </a:rPr>
              <a:t>Paraiškos teikiamos DB Topas sistemoje: https://dbsportas.lt/lt/varz Registracija vykdoma iki 2022 m. </a:t>
            </a:r>
            <a:r>
              <a:rPr lang="lt-LT">
                <a:solidFill>
                  <a:schemeClr val="dk1"/>
                </a:solidFill>
                <a:latin typeface="Calibri"/>
                <a:ea typeface="Calibri"/>
                <a:cs typeface="Calibri"/>
                <a:sym typeface="Calibri"/>
              </a:rPr>
              <a:t>rugsėjo</a:t>
            </a:r>
            <a:r>
              <a:rPr b="0" i="0" lang="lt-LT" sz="1400" u="none" cap="none" strike="noStrike">
                <a:solidFill>
                  <a:schemeClr val="dk1"/>
                </a:solidFill>
                <a:latin typeface="Calibri"/>
                <a:ea typeface="Calibri"/>
                <a:cs typeface="Calibri"/>
                <a:sym typeface="Calibri"/>
              </a:rPr>
              <a:t> </a:t>
            </a:r>
            <a:r>
              <a:rPr lang="lt-LT">
                <a:solidFill>
                  <a:schemeClr val="dk1"/>
                </a:solidFill>
                <a:latin typeface="Calibri"/>
                <a:ea typeface="Calibri"/>
                <a:cs typeface="Calibri"/>
                <a:sym typeface="Calibri"/>
              </a:rPr>
              <a:t>12</a:t>
            </a:r>
            <a:r>
              <a:rPr b="0" i="0" lang="lt-LT" sz="1400" u="none" cap="none" strike="noStrike">
                <a:solidFill>
                  <a:schemeClr val="dk1"/>
                </a:solidFill>
                <a:latin typeface="Calibri"/>
                <a:ea typeface="Calibri"/>
                <a:cs typeface="Calibri"/>
                <a:sym typeface="Calibri"/>
              </a:rPr>
              <a:t> d. dienos imtinai. Po šios datos registracija galima tik esant galimybei, t.y. laisvų starto minučių protokolo priekyje, paruoštų žemėlapių, numerių ir kt.</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Calibri"/>
              <a:ea typeface="Calibri"/>
              <a:cs typeface="Calibri"/>
              <a:sym typeface="Calibri"/>
            </a:endParaRPr>
          </a:p>
        </p:txBody>
      </p:sp>
      <p:pic>
        <p:nvPicPr>
          <p:cNvPr id="103" name="Google Shape;103;p3"/>
          <p:cNvPicPr preferRelativeResize="0"/>
          <p:nvPr/>
        </p:nvPicPr>
        <p:blipFill rotWithShape="1">
          <a:blip r:embed="rId4">
            <a:alphaModFix/>
          </a:blip>
          <a:srcRect b="0" l="0" r="0" t="0"/>
          <a:stretch/>
        </p:blipFill>
        <p:spPr>
          <a:xfrm>
            <a:off x="1647825" y="116598"/>
            <a:ext cx="2238376" cy="6994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7" name="Shape 107"/>
        <p:cNvGrpSpPr/>
        <p:nvPr/>
      </p:nvGrpSpPr>
      <p:grpSpPr>
        <a:xfrm>
          <a:off x="0" y="0"/>
          <a:ext cx="0" cy="0"/>
          <a:chOff x="0" y="0"/>
          <a:chExt cx="0" cy="0"/>
        </a:xfrm>
      </p:grpSpPr>
      <p:sp>
        <p:nvSpPr>
          <p:cNvPr id="108" name="Google Shape;108;p4"/>
          <p:cNvSpPr txBox="1"/>
          <p:nvPr/>
        </p:nvSpPr>
        <p:spPr>
          <a:xfrm>
            <a:off x="216409" y="816864"/>
            <a:ext cx="5876400" cy="9207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1400"/>
              <a:buFont typeface="Arial"/>
              <a:buNone/>
            </a:pPr>
            <a:r>
              <a:rPr b="1" lang="lt-LT">
                <a:solidFill>
                  <a:schemeClr val="dk1"/>
                </a:solidFill>
                <a:latin typeface="Calibri"/>
                <a:ea typeface="Calibri"/>
                <a:cs typeface="Calibri"/>
                <a:sym typeface="Calibri"/>
              </a:rPr>
              <a:t>Mokesčiai </a:t>
            </a:r>
            <a:endParaRPr>
              <a:solidFill>
                <a:schemeClr val="dk1"/>
              </a:solidFill>
            </a:endParaRPr>
          </a:p>
          <a:p>
            <a:pPr indent="0" lvl="0" marL="0" rtl="0" algn="l">
              <a:spcBef>
                <a:spcPts val="0"/>
              </a:spcBef>
              <a:spcAft>
                <a:spcPts val="0"/>
              </a:spcAft>
              <a:buClr>
                <a:schemeClr val="dk1"/>
              </a:buClr>
              <a:buSzPts val="1400"/>
              <a:buFont typeface="Arial"/>
              <a:buNone/>
            </a:pPr>
            <a:r>
              <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400"/>
              <a:buFont typeface="Arial"/>
              <a:buNone/>
            </a:pPr>
            <a:r>
              <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400"/>
              <a:buFont typeface="Arial"/>
              <a:buNone/>
            </a:pPr>
            <a:r>
              <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400"/>
              <a:buFont typeface="Arial"/>
              <a:buNone/>
            </a:pPr>
            <a:r>
              <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400"/>
              <a:buFont typeface="Arial"/>
              <a:buNone/>
            </a:pPr>
            <a:r>
              <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400"/>
              <a:buFont typeface="Arial"/>
              <a:buNone/>
            </a:pPr>
            <a:r>
              <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400"/>
              <a:buFont typeface="Arial"/>
              <a:buNone/>
            </a:pPr>
            <a:r>
              <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400"/>
              <a:buFont typeface="Arial"/>
              <a:buNone/>
            </a:pPr>
            <a:r>
              <a:rPr lang="lt-LT">
                <a:solidFill>
                  <a:schemeClr val="dk1"/>
                </a:solidFill>
                <a:latin typeface="Calibri"/>
                <a:ea typeface="Calibri"/>
                <a:cs typeface="Calibri"/>
                <a:sym typeface="Calibri"/>
              </a:rPr>
              <a:t>Užsiregistravus, tačiau nestartavus, starto mokestis nėra grąžinamas.</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400"/>
              <a:buFont typeface="Arial"/>
              <a:buNone/>
            </a:pPr>
            <a:r>
              <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400"/>
              <a:buFont typeface="Arial"/>
              <a:buNone/>
            </a:pPr>
            <a:r>
              <a:rPr lang="lt-LT">
                <a:solidFill>
                  <a:schemeClr val="dk1"/>
                </a:solidFill>
                <a:latin typeface="Calibri"/>
                <a:ea typeface="Calibri"/>
                <a:cs typeface="Calibri"/>
                <a:sym typeface="Calibri"/>
              </a:rPr>
              <a:t>* Varžybos vykdomos saugomoje teritorijoje - Neries regioniniame parke, dėl to pagal renginio vykdymo sąlygas dalyviai turi įsigyti lankytojo bilietus.</a:t>
            </a:r>
            <a:endParaRPr>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t/>
            </a:r>
            <a:endParaRPr b="1">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dk1"/>
                </a:solidFill>
                <a:latin typeface="Calibri"/>
                <a:ea typeface="Calibri"/>
                <a:cs typeface="Calibri"/>
                <a:sym typeface="Calibri"/>
              </a:rPr>
              <a:t>Apmokėjimas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Calibri"/>
                <a:ea typeface="Calibri"/>
                <a:cs typeface="Calibri"/>
                <a:sym typeface="Calibri"/>
              </a:rPr>
              <a:t>Dalyvio mokestis sumokamas pavedimu į </a:t>
            </a:r>
            <a:r>
              <a:rPr lang="lt-LT">
                <a:solidFill>
                  <a:schemeClr val="dk1"/>
                </a:solidFill>
                <a:latin typeface="Calibri"/>
                <a:ea typeface="Calibri"/>
                <a:cs typeface="Calibri"/>
                <a:sym typeface="Calibri"/>
              </a:rPr>
              <a:t>OK Fortūna </a:t>
            </a:r>
            <a:r>
              <a:rPr b="0" i="0" lang="lt-LT" sz="1400" u="none" cap="none" strike="noStrike">
                <a:solidFill>
                  <a:schemeClr val="dk1"/>
                </a:solidFill>
                <a:latin typeface="Calibri"/>
                <a:ea typeface="Calibri"/>
                <a:cs typeface="Calibri"/>
                <a:sym typeface="Calibri"/>
              </a:rPr>
              <a:t>sąskaitą</a:t>
            </a:r>
            <a:r>
              <a:rPr lang="lt-LT">
                <a:solidFill>
                  <a:schemeClr val="dk1"/>
                </a:solidFill>
                <a:latin typeface="Calibri"/>
                <a:ea typeface="Calibri"/>
                <a:cs typeface="Calibri"/>
                <a:sym typeface="Calibri"/>
              </a:rPr>
              <a:t> iki registracijos pabaigos</a:t>
            </a:r>
            <a:r>
              <a:rPr b="0" i="0" lang="lt-LT" sz="1400" u="none" cap="none" strike="noStrike">
                <a:solidFill>
                  <a:schemeClr val="dk1"/>
                </a:solidFill>
                <a:latin typeface="Calibri"/>
                <a:ea typeface="Calibri"/>
                <a:cs typeface="Calibri"/>
                <a:sym typeface="Calibri"/>
              </a:rPr>
              <a:t>. Mo</a:t>
            </a:r>
            <a:r>
              <a:rPr b="0" i="0" lang="lt-LT" sz="1400" u="none" cap="none" strike="noStrike">
                <a:solidFill>
                  <a:schemeClr val="dk1"/>
                </a:solidFill>
                <a:latin typeface="Calibri"/>
                <a:ea typeface="Calibri"/>
                <a:cs typeface="Calibri"/>
                <a:sym typeface="Calibri"/>
              </a:rPr>
              <a:t>kantiems pavedimu bus galimybė atsisk</a:t>
            </a:r>
            <a:r>
              <a:rPr b="0" i="0" lang="lt-LT" sz="1400" u="none" cap="none" strike="noStrike">
                <a:solidFill>
                  <a:schemeClr val="dk1"/>
                </a:solidFill>
                <a:latin typeface="Calibri"/>
                <a:ea typeface="Calibri"/>
                <a:cs typeface="Calibri"/>
                <a:sym typeface="Calibri"/>
              </a:rPr>
              <a:t>aityti po varžybų pagal išrašytą sąskaitą – faktūrą.</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lang="lt-LT">
                <a:solidFill>
                  <a:schemeClr val="dk1"/>
                </a:solidFill>
                <a:latin typeface="Calibri"/>
                <a:ea typeface="Calibri"/>
                <a:cs typeface="Calibri"/>
                <a:sym typeface="Calibri"/>
              </a:rPr>
              <a:t>Atsiskaitant grynais varžybų vietoje taikomas 2 EUR papildomas mokestis (dalyviui).</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Calibri"/>
                <a:ea typeface="Calibri"/>
                <a:cs typeface="Calibri"/>
                <a:sym typeface="Calibri"/>
              </a:rPr>
              <a:t>Informacija mokant pavedimu: </a:t>
            </a:r>
            <a:endParaRPr b="0" i="0" sz="1400" u="none" cap="none" strike="noStrike">
              <a:solidFill>
                <a:srgbClr val="000000"/>
              </a:solidFill>
              <a:latin typeface="Arial"/>
              <a:ea typeface="Arial"/>
              <a:cs typeface="Arial"/>
              <a:sym typeface="Arial"/>
            </a:endParaRPr>
          </a:p>
          <a:p>
            <a:pPr indent="-317500" lvl="0" marL="457200" rtl="0" algn="l">
              <a:lnSpc>
                <a:spcPct val="115000"/>
              </a:lnSpc>
              <a:spcBef>
                <a:spcPts val="0"/>
              </a:spcBef>
              <a:spcAft>
                <a:spcPts val="0"/>
              </a:spcAft>
              <a:buClr>
                <a:schemeClr val="dk1"/>
              </a:buClr>
              <a:buSzPts val="1400"/>
              <a:buFont typeface="Calibri"/>
              <a:buChar char="-"/>
            </a:pPr>
            <a:r>
              <a:rPr lang="lt-LT">
                <a:solidFill>
                  <a:schemeClr val="dk1"/>
                </a:solidFill>
                <a:latin typeface="Calibri"/>
                <a:ea typeface="Calibri"/>
                <a:cs typeface="Calibri"/>
                <a:sym typeface="Calibri"/>
              </a:rPr>
              <a:t>Orientavimosi sporto klubas „Fortūna“, JA kodas: 191181383</a:t>
            </a:r>
            <a:endParaRPr>
              <a:solidFill>
                <a:schemeClr val="dk1"/>
              </a:solidFill>
              <a:latin typeface="Calibri"/>
              <a:ea typeface="Calibri"/>
              <a:cs typeface="Calibri"/>
              <a:sym typeface="Calibri"/>
            </a:endParaRPr>
          </a:p>
          <a:p>
            <a:pPr indent="-317500" lvl="0" marL="457200" rtl="0" algn="l">
              <a:lnSpc>
                <a:spcPct val="115000"/>
              </a:lnSpc>
              <a:spcBef>
                <a:spcPts val="0"/>
              </a:spcBef>
              <a:spcAft>
                <a:spcPts val="0"/>
              </a:spcAft>
              <a:buClr>
                <a:schemeClr val="dk1"/>
              </a:buClr>
              <a:buSzPts val="1400"/>
              <a:buFont typeface="Calibri"/>
              <a:buChar char="-"/>
            </a:pPr>
            <a:r>
              <a:rPr lang="lt-LT">
                <a:solidFill>
                  <a:schemeClr val="dk1"/>
                </a:solidFill>
                <a:latin typeface="Calibri"/>
                <a:ea typeface="Calibri"/>
                <a:cs typeface="Calibri"/>
                <a:sym typeface="Calibri"/>
              </a:rPr>
              <a:t>Sąskaitos Nr.: LT80 7044 0600 0142 3685,  AB SEB bankas</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dk1"/>
                </a:solidFill>
                <a:latin typeface="Calibri"/>
                <a:ea typeface="Calibri"/>
                <a:cs typeface="Calibri"/>
                <a:sym typeface="Calibri"/>
              </a:rPr>
              <a:t>Starto tvarka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Calibri"/>
                <a:ea typeface="Calibri"/>
                <a:cs typeface="Calibri"/>
                <a:sym typeface="Calibri"/>
              </a:rPr>
              <a:t>Asmeninėse sprinto varžybose kiekvienos grupės dalyvis startuoja pagal jam paskirtą laiką. Dalyvis įleidžiamas į starto zoną likus 3 minutėms iki starto. Grupės starto intervalas – </a:t>
            </a:r>
            <a:r>
              <a:rPr lang="lt-LT">
                <a:solidFill>
                  <a:schemeClr val="dk1"/>
                </a:solidFill>
                <a:latin typeface="Calibri"/>
                <a:ea typeface="Calibri"/>
                <a:cs typeface="Calibri"/>
                <a:sym typeface="Calibri"/>
              </a:rPr>
              <a:t>3</a:t>
            </a:r>
            <a:r>
              <a:rPr b="0" i="0" lang="lt-LT" sz="1400" u="none" cap="none" strike="noStrike">
                <a:solidFill>
                  <a:schemeClr val="dk1"/>
                </a:solidFill>
                <a:latin typeface="Calibri"/>
                <a:ea typeface="Calibri"/>
                <a:cs typeface="Calibri"/>
                <a:sym typeface="Calibri"/>
              </a:rPr>
              <a:t> min.</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dk1"/>
                </a:solidFill>
                <a:latin typeface="Calibri"/>
                <a:ea typeface="Calibri"/>
                <a:cs typeface="Calibri"/>
                <a:sym typeface="Calibri"/>
              </a:rPr>
              <a:t>GPS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Calibri"/>
                <a:ea typeface="Calibri"/>
                <a:cs typeface="Calibri"/>
                <a:sym typeface="Calibri"/>
              </a:rPr>
              <a:t>Stipriausiems V/M bei </a:t>
            </a:r>
            <a:r>
              <a:rPr lang="lt-LT">
                <a:solidFill>
                  <a:schemeClr val="dk1"/>
                </a:solidFill>
                <a:latin typeface="Calibri"/>
                <a:ea typeface="Calibri"/>
                <a:cs typeface="Calibri"/>
                <a:sym typeface="Calibri"/>
              </a:rPr>
              <a:t>V/M 23 </a:t>
            </a:r>
            <a:r>
              <a:rPr b="0" i="0" lang="lt-LT" sz="1400" u="none" cap="none" strike="noStrike">
                <a:solidFill>
                  <a:schemeClr val="dk1"/>
                </a:solidFill>
                <a:latin typeface="Calibri"/>
                <a:ea typeface="Calibri"/>
                <a:cs typeface="Calibri"/>
                <a:sym typeface="Calibri"/>
              </a:rPr>
              <a:t>grupių sportininkams starto zonoje bus pritvirtinti GPS siųstuvai.</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dk1"/>
                </a:solidFill>
                <a:latin typeface="Calibri"/>
                <a:ea typeface="Calibri"/>
                <a:cs typeface="Calibri"/>
                <a:sym typeface="Calibri"/>
              </a:rPr>
              <a:t>Apdovanojimai</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Calibri"/>
                <a:ea typeface="Calibri"/>
                <a:cs typeface="Calibri"/>
                <a:sym typeface="Calibri"/>
              </a:rPr>
              <a:t>Apdovanojimai vykdomi pagal Lietuvos orientavimosi sporto bėgte čempionatų nuostatus.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pic>
        <p:nvPicPr>
          <p:cNvPr id="109" name="Google Shape;109;p4"/>
          <p:cNvPicPr preferRelativeResize="0"/>
          <p:nvPr/>
        </p:nvPicPr>
        <p:blipFill rotWithShape="1">
          <a:blip r:embed="rId4">
            <a:alphaModFix/>
          </a:blip>
          <a:srcRect b="0" l="0" r="0" t="0"/>
          <a:stretch/>
        </p:blipFill>
        <p:spPr>
          <a:xfrm>
            <a:off x="1647825" y="116598"/>
            <a:ext cx="2238376" cy="699475"/>
          </a:xfrm>
          <a:prstGeom prst="rect">
            <a:avLst/>
          </a:prstGeom>
          <a:noFill/>
          <a:ln>
            <a:noFill/>
          </a:ln>
        </p:spPr>
      </p:pic>
      <p:graphicFrame>
        <p:nvGraphicFramePr>
          <p:cNvPr id="110" name="Google Shape;110;p4"/>
          <p:cNvGraphicFramePr/>
          <p:nvPr/>
        </p:nvGraphicFramePr>
        <p:xfrm>
          <a:off x="359046" y="1467765"/>
          <a:ext cx="3000000" cy="3000000"/>
        </p:xfrm>
        <a:graphic>
          <a:graphicData uri="http://schemas.openxmlformats.org/drawingml/2006/table">
            <a:tbl>
              <a:tblPr bandRow="1" firstRow="1">
                <a:noFill/>
                <a:tableStyleId>{194A03E0-E4A5-4CE2-8E35-807F83C99F02}</a:tableStyleId>
              </a:tblPr>
              <a:tblGrid>
                <a:gridCol w="2524800"/>
                <a:gridCol w="1700700"/>
                <a:gridCol w="1836900"/>
              </a:tblGrid>
              <a:tr h="280125">
                <a:tc>
                  <a:txBody>
                    <a:bodyPr/>
                    <a:lstStyle/>
                    <a:p>
                      <a:pPr indent="0" lvl="0" marL="0" marR="0" rtl="0" algn="l">
                        <a:lnSpc>
                          <a:spcPct val="100000"/>
                        </a:lnSpc>
                        <a:spcBef>
                          <a:spcPts val="0"/>
                        </a:spcBef>
                        <a:spcAft>
                          <a:spcPts val="0"/>
                        </a:spcAft>
                        <a:buClr>
                          <a:srgbClr val="000000"/>
                        </a:buClr>
                        <a:buSzPts val="1350"/>
                        <a:buFont typeface="Arial"/>
                        <a:buNone/>
                      </a:pPr>
                      <a:r>
                        <a:rPr lang="lt-LT" sz="1350" u="none" cap="none" strike="noStrike"/>
                        <a:t>Grupė</a:t>
                      </a:r>
                      <a:endParaRPr sz="1350" u="none" cap="none" strike="noStrike"/>
                    </a:p>
                  </a:txBody>
                  <a:tcPr marT="45725" marB="45725" marR="91450" marL="91450">
                    <a:solidFill>
                      <a:srgbClr val="FFC000"/>
                    </a:solidFill>
                  </a:tcPr>
                </a:tc>
                <a:tc>
                  <a:txBody>
                    <a:bodyPr/>
                    <a:lstStyle/>
                    <a:p>
                      <a:pPr indent="0" lvl="0" marL="0" marR="0" rtl="0" algn="l">
                        <a:lnSpc>
                          <a:spcPct val="100000"/>
                        </a:lnSpc>
                        <a:spcBef>
                          <a:spcPts val="0"/>
                        </a:spcBef>
                        <a:spcAft>
                          <a:spcPts val="0"/>
                        </a:spcAft>
                        <a:buClr>
                          <a:srgbClr val="000000"/>
                        </a:buClr>
                        <a:buSzPts val="1350"/>
                        <a:buFont typeface="Arial"/>
                        <a:buNone/>
                      </a:pPr>
                      <a:r>
                        <a:rPr lang="lt-LT" sz="1350"/>
                        <a:t>Dalyvio m</a:t>
                      </a:r>
                      <a:r>
                        <a:rPr lang="lt-LT" sz="1350" u="none" cap="none" strike="noStrike"/>
                        <a:t>okestis</a:t>
                      </a:r>
                      <a:endParaRPr sz="1350" u="none" cap="none" strike="noStrike"/>
                    </a:p>
                  </a:txBody>
                  <a:tcPr marT="45725" marB="45725" marR="91450" marL="91450">
                    <a:solidFill>
                      <a:srgbClr val="FFC000"/>
                    </a:solidFill>
                  </a:tcPr>
                </a:tc>
                <a:tc>
                  <a:txBody>
                    <a:bodyPr/>
                    <a:lstStyle/>
                    <a:p>
                      <a:pPr indent="0" lvl="0" marL="0" marR="0" rtl="0" algn="l">
                        <a:lnSpc>
                          <a:spcPct val="100000"/>
                        </a:lnSpc>
                        <a:spcBef>
                          <a:spcPts val="0"/>
                        </a:spcBef>
                        <a:spcAft>
                          <a:spcPts val="0"/>
                        </a:spcAft>
                        <a:buNone/>
                      </a:pPr>
                      <a:r>
                        <a:rPr lang="lt-LT" sz="1350"/>
                        <a:t>NRP lankytojo bilietas*</a:t>
                      </a:r>
                      <a:endParaRPr sz="1350"/>
                    </a:p>
                  </a:txBody>
                  <a:tcPr marT="45725" marB="45725" marR="91450" marL="91450">
                    <a:solidFill>
                      <a:srgbClr val="FFC000"/>
                    </a:solidFill>
                  </a:tcPr>
                </a:tc>
              </a:tr>
              <a:tr h="280125">
                <a:tc>
                  <a:txBody>
                    <a:bodyPr/>
                    <a:lstStyle/>
                    <a:p>
                      <a:pPr indent="0" lvl="0" marL="0" marR="0" rtl="0" algn="l">
                        <a:lnSpc>
                          <a:spcPct val="100000"/>
                        </a:lnSpc>
                        <a:spcBef>
                          <a:spcPts val="0"/>
                        </a:spcBef>
                        <a:spcAft>
                          <a:spcPts val="0"/>
                        </a:spcAft>
                        <a:buClr>
                          <a:srgbClr val="000000"/>
                        </a:buClr>
                        <a:buSzPts val="1350"/>
                        <a:buFont typeface="Arial"/>
                        <a:buNone/>
                      </a:pPr>
                      <a:r>
                        <a:rPr lang="lt-LT" sz="1350" u="none" cap="none" strike="noStrike"/>
                        <a:t>V/M 12,14,16,18</a:t>
                      </a:r>
                      <a:endParaRPr sz="1350" u="none" cap="none" strike="noStrike"/>
                    </a:p>
                  </a:txBody>
                  <a:tcPr marT="45725" marB="45725" marR="91450" marL="91450">
                    <a:solidFill>
                      <a:srgbClr val="FEE599"/>
                    </a:solidFill>
                  </a:tcPr>
                </a:tc>
                <a:tc>
                  <a:txBody>
                    <a:bodyPr/>
                    <a:lstStyle/>
                    <a:p>
                      <a:pPr indent="0" lvl="0" marL="0" marR="0" rtl="0" algn="r">
                        <a:lnSpc>
                          <a:spcPct val="100000"/>
                        </a:lnSpc>
                        <a:spcBef>
                          <a:spcPts val="0"/>
                        </a:spcBef>
                        <a:spcAft>
                          <a:spcPts val="0"/>
                        </a:spcAft>
                        <a:buClr>
                          <a:srgbClr val="000000"/>
                        </a:buClr>
                        <a:buSzPts val="1350"/>
                        <a:buFont typeface="Arial"/>
                        <a:buNone/>
                      </a:pPr>
                      <a:r>
                        <a:rPr b="1" lang="lt-LT" sz="1350" u="none" cap="none" strike="noStrike"/>
                        <a:t>5 </a:t>
                      </a:r>
                      <a:r>
                        <a:rPr b="1" lang="lt-LT" sz="1350"/>
                        <a:t>EUR</a:t>
                      </a:r>
                      <a:endParaRPr b="1" sz="1350" u="none" cap="none" strike="noStrike"/>
                    </a:p>
                  </a:txBody>
                  <a:tcPr marT="45725" marB="45725" marR="263875" marL="91450">
                    <a:solidFill>
                      <a:srgbClr val="FEE599"/>
                    </a:solidFill>
                  </a:tcPr>
                </a:tc>
                <a:tc>
                  <a:txBody>
                    <a:bodyPr/>
                    <a:lstStyle/>
                    <a:p>
                      <a:pPr indent="0" lvl="0" marL="0" marR="0" rtl="0" algn="ctr">
                        <a:lnSpc>
                          <a:spcPct val="100000"/>
                        </a:lnSpc>
                        <a:spcBef>
                          <a:spcPts val="0"/>
                        </a:spcBef>
                        <a:spcAft>
                          <a:spcPts val="0"/>
                        </a:spcAft>
                        <a:buNone/>
                      </a:pPr>
                      <a:r>
                        <a:rPr b="1" lang="lt-LT" sz="1350"/>
                        <a:t>1 EUR</a:t>
                      </a:r>
                      <a:endParaRPr b="1" sz="1350" u="none" cap="none" strike="noStrike"/>
                    </a:p>
                  </a:txBody>
                  <a:tcPr marT="45725" marB="45725" marR="91450" marL="91450">
                    <a:solidFill>
                      <a:srgbClr val="FEE599"/>
                    </a:solidFill>
                  </a:tcPr>
                </a:tc>
              </a:tr>
              <a:tr h="331175">
                <a:tc>
                  <a:txBody>
                    <a:bodyPr/>
                    <a:lstStyle/>
                    <a:p>
                      <a:pPr indent="0" lvl="0" marL="0" marR="0" rtl="0" algn="l">
                        <a:lnSpc>
                          <a:spcPct val="100000"/>
                        </a:lnSpc>
                        <a:spcBef>
                          <a:spcPts val="0"/>
                        </a:spcBef>
                        <a:spcAft>
                          <a:spcPts val="0"/>
                        </a:spcAft>
                        <a:buClr>
                          <a:srgbClr val="000000"/>
                        </a:buClr>
                        <a:buSzPts val="1350"/>
                        <a:buFont typeface="Arial"/>
                        <a:buNone/>
                      </a:pPr>
                      <a:r>
                        <a:rPr lang="lt-LT" sz="1350" u="none" cap="none" strike="noStrike"/>
                        <a:t>V/M, V/</a:t>
                      </a:r>
                      <a:r>
                        <a:rPr lang="lt-LT" sz="1350"/>
                        <a:t>M</a:t>
                      </a:r>
                      <a:r>
                        <a:rPr lang="lt-LT" sz="1350" u="none" cap="none" strike="noStrike"/>
                        <a:t> 23, 35,40,45,50,55,60</a:t>
                      </a:r>
                      <a:endParaRPr sz="1350" u="none" cap="none" strike="noStrike"/>
                    </a:p>
                  </a:txBody>
                  <a:tcPr marT="45725" marB="45725" marR="91450" marL="91450">
                    <a:solidFill>
                      <a:srgbClr val="FEE599"/>
                    </a:solidFill>
                  </a:tcPr>
                </a:tc>
                <a:tc>
                  <a:txBody>
                    <a:bodyPr/>
                    <a:lstStyle/>
                    <a:p>
                      <a:pPr indent="0" lvl="0" marL="0" marR="0" rtl="0" algn="r">
                        <a:lnSpc>
                          <a:spcPct val="100000"/>
                        </a:lnSpc>
                        <a:spcBef>
                          <a:spcPts val="0"/>
                        </a:spcBef>
                        <a:spcAft>
                          <a:spcPts val="0"/>
                        </a:spcAft>
                        <a:buClr>
                          <a:srgbClr val="000000"/>
                        </a:buClr>
                        <a:buSzPts val="1350"/>
                        <a:buFont typeface="Arial"/>
                        <a:buNone/>
                      </a:pPr>
                      <a:r>
                        <a:rPr b="1" lang="lt-LT" sz="1350" u="none" cap="none" strike="noStrike"/>
                        <a:t>12 </a:t>
                      </a:r>
                      <a:r>
                        <a:rPr b="1" lang="lt-LT" sz="1350"/>
                        <a:t>EUR</a:t>
                      </a:r>
                      <a:endParaRPr b="1" sz="1350" u="none" cap="none" strike="noStrike"/>
                    </a:p>
                  </a:txBody>
                  <a:tcPr marT="45725" marB="45725" marR="263875" marL="91450">
                    <a:solidFill>
                      <a:srgbClr val="FEE599"/>
                    </a:solidFill>
                  </a:tcPr>
                </a:tc>
                <a:tc>
                  <a:txBody>
                    <a:bodyPr/>
                    <a:lstStyle/>
                    <a:p>
                      <a:pPr indent="0" lvl="0" marL="0" marR="0" rtl="0" algn="ctr">
                        <a:lnSpc>
                          <a:spcPct val="100000"/>
                        </a:lnSpc>
                        <a:spcBef>
                          <a:spcPts val="0"/>
                        </a:spcBef>
                        <a:spcAft>
                          <a:spcPts val="0"/>
                        </a:spcAft>
                        <a:buNone/>
                      </a:pPr>
                      <a:r>
                        <a:rPr b="1" lang="lt-LT" sz="1350"/>
                        <a:t>1 EUR</a:t>
                      </a:r>
                      <a:endParaRPr b="1" sz="1350" u="none" cap="none" strike="noStrike"/>
                    </a:p>
                  </a:txBody>
                  <a:tcPr marT="45725" marB="45725" marR="91450" marL="91450">
                    <a:solidFill>
                      <a:srgbClr val="FEE599"/>
                    </a:solidFill>
                  </a:tcPr>
                </a:tc>
              </a:tr>
              <a:tr h="280125">
                <a:tc>
                  <a:txBody>
                    <a:bodyPr/>
                    <a:lstStyle/>
                    <a:p>
                      <a:pPr indent="0" lvl="0" marL="0" marR="0" rtl="0" algn="l">
                        <a:lnSpc>
                          <a:spcPct val="100000"/>
                        </a:lnSpc>
                        <a:spcBef>
                          <a:spcPts val="0"/>
                        </a:spcBef>
                        <a:spcAft>
                          <a:spcPts val="0"/>
                        </a:spcAft>
                        <a:buClr>
                          <a:srgbClr val="000000"/>
                        </a:buClr>
                        <a:buSzPts val="1350"/>
                        <a:buFont typeface="Arial"/>
                        <a:buNone/>
                      </a:pPr>
                      <a:r>
                        <a:rPr lang="lt-LT" sz="1350" u="none" cap="none" strike="noStrike"/>
                        <a:t>V/M 20, 65,70,75,80, 85</a:t>
                      </a:r>
                      <a:endParaRPr sz="1350" u="none" cap="none" strike="noStrike"/>
                    </a:p>
                  </a:txBody>
                  <a:tcPr marT="45725" marB="45725" marR="91450" marL="91450">
                    <a:solidFill>
                      <a:srgbClr val="FEE599"/>
                    </a:solidFill>
                  </a:tcPr>
                </a:tc>
                <a:tc>
                  <a:txBody>
                    <a:bodyPr/>
                    <a:lstStyle/>
                    <a:p>
                      <a:pPr indent="0" lvl="0" marL="0" marR="0" rtl="0" algn="r">
                        <a:lnSpc>
                          <a:spcPct val="100000"/>
                        </a:lnSpc>
                        <a:spcBef>
                          <a:spcPts val="0"/>
                        </a:spcBef>
                        <a:spcAft>
                          <a:spcPts val="0"/>
                        </a:spcAft>
                        <a:buClr>
                          <a:srgbClr val="000000"/>
                        </a:buClr>
                        <a:buSzPts val="1350"/>
                        <a:buFont typeface="Arial"/>
                        <a:buNone/>
                      </a:pPr>
                      <a:r>
                        <a:rPr b="1" lang="lt-LT" sz="1350" u="none" cap="none" strike="noStrike"/>
                        <a:t>6 </a:t>
                      </a:r>
                      <a:r>
                        <a:rPr b="1" lang="lt-LT" sz="1350"/>
                        <a:t>EUR</a:t>
                      </a:r>
                      <a:endParaRPr b="1" sz="1350" u="none" cap="none" strike="noStrike"/>
                    </a:p>
                  </a:txBody>
                  <a:tcPr marT="45725" marB="45725" marR="263875" marL="91450">
                    <a:solidFill>
                      <a:srgbClr val="FEE599"/>
                    </a:solidFill>
                  </a:tcPr>
                </a:tc>
                <a:tc>
                  <a:txBody>
                    <a:bodyPr/>
                    <a:lstStyle/>
                    <a:p>
                      <a:pPr indent="0" lvl="0" marL="0" marR="0" rtl="0" algn="ctr">
                        <a:lnSpc>
                          <a:spcPct val="100000"/>
                        </a:lnSpc>
                        <a:spcBef>
                          <a:spcPts val="0"/>
                        </a:spcBef>
                        <a:spcAft>
                          <a:spcPts val="0"/>
                        </a:spcAft>
                        <a:buNone/>
                      </a:pPr>
                      <a:r>
                        <a:rPr b="1" lang="lt-LT" sz="1350"/>
                        <a:t>1 </a:t>
                      </a:r>
                      <a:r>
                        <a:rPr b="1" lang="lt-LT" sz="1350"/>
                        <a:t>EUR</a:t>
                      </a:r>
                      <a:endParaRPr b="1" sz="1350" u="none" cap="none" strike="noStrike"/>
                    </a:p>
                  </a:txBody>
                  <a:tcPr marT="45725" marB="45725" marR="91450" marL="91450">
                    <a:solidFill>
                      <a:srgbClr val="FEE599"/>
                    </a:solidFill>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4" name="Shape 114"/>
        <p:cNvGrpSpPr/>
        <p:nvPr/>
      </p:nvGrpSpPr>
      <p:grpSpPr>
        <a:xfrm>
          <a:off x="0" y="0"/>
          <a:ext cx="0" cy="0"/>
          <a:chOff x="0" y="0"/>
          <a:chExt cx="0" cy="0"/>
        </a:xfrm>
      </p:grpSpPr>
      <p:sp>
        <p:nvSpPr>
          <p:cNvPr id="115" name="Google Shape;115;p5"/>
          <p:cNvSpPr txBox="1"/>
          <p:nvPr/>
        </p:nvSpPr>
        <p:spPr>
          <a:xfrm>
            <a:off x="216409" y="816864"/>
            <a:ext cx="5876400" cy="8927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t/>
            </a:r>
            <a:endParaRPr b="1">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t/>
            </a:r>
            <a:endParaRPr b="1">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dk1"/>
                </a:solidFill>
                <a:latin typeface="Calibri"/>
                <a:ea typeface="Calibri"/>
                <a:cs typeface="Calibri"/>
                <a:sym typeface="Calibri"/>
              </a:rPr>
              <a:t>Kita informacija</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400"/>
              <a:buFont typeface="Arial"/>
              <a:buChar char="•"/>
            </a:pPr>
            <a:r>
              <a:rPr b="0" i="0" lang="lt-LT" sz="1400" u="none" cap="none" strike="noStrike">
                <a:solidFill>
                  <a:schemeClr val="dk1"/>
                </a:solidFill>
                <a:latin typeface="Calibri"/>
                <a:ea typeface="Calibri"/>
                <a:cs typeface="Calibri"/>
                <a:sym typeface="Calibri"/>
              </a:rPr>
              <a:t>Už savo sveikatą ir saugumą varžybų metu dalyviai atsako patys, už moksleivius atsako ir jų treneriai ar lydintys asmenys. Visi varžybų dalyviai privalo turėti galiojančią medicininę pažymą, leidžiančią dalyvauti varžybose.</a:t>
            </a:r>
            <a:endParaRPr b="0" i="0" sz="14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lt-LT" sz="1400" u="none" cap="none" strike="noStrike">
                <a:solidFill>
                  <a:schemeClr val="dk1"/>
                </a:solidFill>
                <a:latin typeface="Calibri"/>
                <a:ea typeface="Calibri"/>
                <a:cs typeface="Calibri"/>
                <a:sym typeface="Calibri"/>
              </a:rPr>
              <a:t>Sportininkų ir trenerių maitinimo, nakvynės ir kelionės išlaidas apmoka siunčianti organizacija arba patys sportininkai. </a:t>
            </a:r>
            <a:endParaRPr b="0" i="0" sz="14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lt-LT" sz="1400" u="none" cap="none" strike="noStrike">
                <a:solidFill>
                  <a:schemeClr val="dk1"/>
                </a:solidFill>
                <a:latin typeface="Calibri"/>
                <a:ea typeface="Calibri"/>
                <a:cs typeface="Calibri"/>
                <a:sym typeface="Calibri"/>
              </a:rPr>
              <a:t>Pretenzijos varžybų žiuri ar varžybų organizatoriams turi būti pateikiamos per 1 valandą nuo dalyvio finišo laiko, tačiau bet kokiu atveju kaip įmanoma anksčiau. </a:t>
            </a:r>
            <a:endParaRPr b="0" i="0" sz="14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400"/>
              <a:buFont typeface="Arial"/>
              <a:buChar char="•"/>
            </a:pPr>
            <a:r>
              <a:rPr b="0" i="0" lang="lt-LT" sz="1400" u="none" cap="none" strike="noStrike">
                <a:solidFill>
                  <a:schemeClr val="dk1"/>
                </a:solidFill>
                <a:latin typeface="Calibri"/>
                <a:ea typeface="Calibri"/>
                <a:cs typeface="Calibri"/>
                <a:sym typeface="Calibri"/>
              </a:rPr>
              <a:t>Visi dalyviai privalo startuoti su organizatorių išduotu dalyvio numeriu. Sportininkai startuojantys be dalyvio numerio bus diskvalifikuojami.</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1" i="0" lang="lt-LT" sz="1400" u="none" cap="none" strike="noStrike">
                <a:solidFill>
                  <a:schemeClr val="dk1"/>
                </a:solidFill>
                <a:latin typeface="Calibri"/>
                <a:ea typeface="Calibri"/>
                <a:cs typeface="Calibri"/>
                <a:sym typeface="Calibri"/>
              </a:rPr>
              <a:t>V/M ir V/M 23 grup</a:t>
            </a:r>
            <a:r>
              <a:rPr b="1" lang="lt-LT">
                <a:solidFill>
                  <a:schemeClr val="dk1"/>
                </a:solidFill>
                <a:latin typeface="Calibri"/>
                <a:ea typeface="Calibri"/>
                <a:cs typeface="Calibri"/>
                <a:sym typeface="Calibri"/>
              </a:rPr>
              <a:t>ių</a:t>
            </a:r>
            <a:r>
              <a:rPr b="1" i="0" lang="lt-LT" sz="1400" u="none" cap="none" strike="noStrike">
                <a:solidFill>
                  <a:schemeClr val="dk1"/>
                </a:solidFill>
                <a:latin typeface="Calibri"/>
                <a:ea typeface="Calibri"/>
                <a:cs typeface="Calibri"/>
                <a:sym typeface="Calibri"/>
              </a:rPr>
              <a:t> sportininkai čempionato varžybose privalo startuoti bei dalyvauti oficialiose ceremonijose tik su savo klubo, sporto mokyklos arba neutralia apranga (ant aprangos tik aprangos gamintojo logotipai). Lietuvos rinktinės, kitų šalių klubų, rinktinių, sporto klubų (ne LOSF narių) aprangas dėvintys sportininkai yra diskvalifikuojami.</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lt-LT" sz="1400" u="none" cap="none" strike="noStrike">
                <a:solidFill>
                  <a:schemeClr val="dk1"/>
                </a:solidFill>
                <a:latin typeface="Calibri"/>
                <a:ea typeface="Calibri"/>
                <a:cs typeface="Calibri"/>
                <a:sym typeface="Calibri"/>
              </a:rPr>
              <a:t>Čempionato dalyviai registruodamiesi sutinka, kad jų vardas, pavardė, gimimo metai, komanda ir rezultatai bus skelbiami varžybų registracijos puslapyje http://www.dbsportas.lt bei varžybų metu jie gali būti fotografuojami, filmuojami, nustatoma jų buvimo vieta realiu laiku, o medžiaga gali būti naudojama varžybų viešinimui ir sporto populiarinimui. Dalyviai gali kreiptis į LOSF administraciją dėl asmens duomenų naudojimo pagal galiojančią LOSF privatumo politiką.</a:t>
            </a:r>
            <a:endParaRPr b="0" i="0" sz="1400" u="none" cap="none" strike="noStrike">
              <a:solidFill>
                <a:srgbClr val="000000"/>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dk1"/>
                </a:solidFill>
                <a:latin typeface="Calibri"/>
                <a:ea typeface="Calibri"/>
                <a:cs typeface="Calibri"/>
                <a:sym typeface="Calibri"/>
              </a:rPr>
              <a:t>COVID-19 informacija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Calibri"/>
                <a:ea typeface="Calibri"/>
                <a:cs typeface="Calibri"/>
                <a:sym typeface="Calibri"/>
              </a:rPr>
              <a:t>Varžybų dalyviai, juos lydintys asmenys bei žiūrovai privalo griežtai laikytis tuo metu galiojančių LR Vyriausybės nustatytų COVID-19 taisyklių ir rekomendacijų.</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dk1"/>
                </a:solidFill>
                <a:latin typeface="Calibri"/>
                <a:ea typeface="Calibri"/>
                <a:cs typeface="Calibri"/>
                <a:sym typeface="Calibri"/>
              </a:rPr>
              <a:t>Kontaktai</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rPr lang="lt-LT">
                <a:solidFill>
                  <a:schemeClr val="dk1"/>
                </a:solidFill>
                <a:latin typeface="Calibri"/>
                <a:ea typeface="Calibri"/>
                <a:cs typeface="Calibri"/>
                <a:sym typeface="Calibri"/>
              </a:rPr>
              <a:t>Tadas Kazlauskas</a:t>
            </a:r>
            <a:endParaRPr>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rPr lang="lt-LT">
                <a:solidFill>
                  <a:schemeClr val="dk1"/>
                </a:solidFill>
                <a:latin typeface="Calibri"/>
                <a:ea typeface="Calibri"/>
                <a:cs typeface="Calibri"/>
                <a:sym typeface="Calibri"/>
              </a:rPr>
              <a:t>+37061848696</a:t>
            </a:r>
            <a:endParaRPr/>
          </a:p>
          <a:p>
            <a:pPr indent="0" lvl="0" marL="0" marR="0" rtl="0" algn="ctr">
              <a:lnSpc>
                <a:spcPct val="100000"/>
              </a:lnSpc>
              <a:spcBef>
                <a:spcPts val="0"/>
              </a:spcBef>
              <a:spcAft>
                <a:spcPts val="0"/>
              </a:spcAft>
              <a:buClr>
                <a:srgbClr val="000000"/>
              </a:buClr>
              <a:buSzPts val="1400"/>
              <a:buFont typeface="Arial"/>
              <a:buNone/>
            </a:pPr>
            <a:r>
              <a:rPr lang="lt-LT" u="sng">
                <a:solidFill>
                  <a:schemeClr val="hlink"/>
                </a:solidFill>
                <a:latin typeface="Calibri"/>
                <a:ea typeface="Calibri"/>
                <a:cs typeface="Calibri"/>
                <a:sym typeface="Calibri"/>
                <a:hlinkClick r:id="rId4"/>
              </a:rPr>
              <a:t>tadas.kazlauskas@outlook.com</a:t>
            </a:r>
            <a:r>
              <a:rPr lang="lt-LT">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rPr lang="lt-LT" u="sng">
                <a:solidFill>
                  <a:schemeClr val="hlink"/>
                </a:solidFill>
                <a:latin typeface="Calibri"/>
                <a:ea typeface="Calibri"/>
                <a:cs typeface="Calibri"/>
                <a:sym typeface="Calibri"/>
                <a:hlinkClick r:id="rId5"/>
              </a:rPr>
              <a:t>okfortunainfo@gmail.com</a:t>
            </a:r>
            <a:r>
              <a:rPr lang="lt-LT">
                <a:solidFill>
                  <a:schemeClr val="dk1"/>
                </a:solidFill>
                <a:latin typeface="Calibri"/>
                <a:ea typeface="Calibri"/>
                <a:cs typeface="Calibri"/>
                <a:sym typeface="Calibri"/>
              </a:rPr>
              <a:t> </a:t>
            </a:r>
            <a:r>
              <a:rPr b="0" i="0" lang="lt-LT" sz="1400" u="none" cap="none" strike="noStrike">
                <a:solidFill>
                  <a:schemeClr val="dk1"/>
                </a:solidFill>
                <a:latin typeface="Calibri"/>
                <a:ea typeface="Calibri"/>
                <a:cs typeface="Calibri"/>
                <a:sym typeface="Calibri"/>
              </a:rPr>
              <a:t> </a:t>
            </a:r>
            <a:endParaRPr b="0" i="0" sz="1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rPr lang="lt-LT" u="sng">
                <a:solidFill>
                  <a:schemeClr val="hlink"/>
                </a:solidFill>
                <a:latin typeface="Calibri"/>
                <a:ea typeface="Calibri"/>
                <a:cs typeface="Calibri"/>
                <a:sym typeface="Calibri"/>
                <a:hlinkClick r:id="rId6"/>
              </a:rPr>
              <a:t>https://www.facebook.com/FortunaOrienteering</a:t>
            </a:r>
            <a:r>
              <a:rPr lang="lt-LT">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pic>
        <p:nvPicPr>
          <p:cNvPr id="116" name="Google Shape;116;p5"/>
          <p:cNvPicPr preferRelativeResize="0"/>
          <p:nvPr/>
        </p:nvPicPr>
        <p:blipFill rotWithShape="1">
          <a:blip r:embed="rId7">
            <a:alphaModFix/>
          </a:blip>
          <a:srcRect b="0" l="0" r="0" t="0"/>
          <a:stretch/>
        </p:blipFill>
        <p:spPr>
          <a:xfrm>
            <a:off x="1647825" y="116598"/>
            <a:ext cx="2238376" cy="6994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